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9" r:id="rId10"/>
    <p:sldId id="264" r:id="rId11"/>
    <p:sldId id="265" r:id="rId12"/>
    <p:sldId id="266" r:id="rId13"/>
    <p:sldId id="267" r:id="rId14"/>
    <p:sldId id="268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11EDE-2EA1-4D8D-B0D4-96C9D004F4D4}" type="datetimeFigureOut">
              <a:rPr lang="fr-FR" smtClean="0"/>
              <a:t>29/04/2019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1409A-7D7A-4C20-B0A9-30215AC5DC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969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873F-5125-453E-ABDE-08C6490A12AC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4E36-6C54-4E6C-8593-C4E7AF65B06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5081-6826-4529-81C0-43EBC42CCE87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A95-2348-4B7D-8E88-537CA3525C7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9678-7F3C-463D-A1A9-DE5FCD2E36F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D0BD-285F-4FD2-87B4-0D7D47ECE054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084A-189E-40FB-B3E1-D570A3CE957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32A8-7405-4095-971D-59F8873BF5D9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E085-7C5A-481A-98C9-A960F85C5E41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E93C-67A1-4376-988F-3C22D71CDA4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712A-4545-4AF5-BD6D-A4815DEA6A7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689D-0828-48F5-82D3-96C112D78252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A407-22AA-46A7-9EDE-7E9B93BC3C5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804C4-F659-4FDB-AD09-A7FA378C9AD0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5A44-E999-408B-A57E-148F534D029A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62736-B3EC-4EB5-86B6-A8AB36427091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E2266-F3CB-467A-AA2B-E27CCD6A72C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06581" y="2297610"/>
            <a:ext cx="9356176" cy="2262781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economic substance and the step transaction doctrines: a French perspective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fr-FR" dirty="0"/>
          </a:p>
          <a:p>
            <a:pPr algn="r"/>
            <a:r>
              <a:rPr lang="fr-FR" dirty="0"/>
              <a:t>Master 2 droit fiscal des affaires</a:t>
            </a:r>
            <a:br>
              <a:rPr lang="fr-FR" dirty="0"/>
            </a:br>
            <a:r>
              <a:rPr lang="fr-FR" dirty="0"/>
              <a:t>Université de Rennes 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8" name="Picture 4" descr="https://s.newsweek.com/sites/www.newsweek.com/files/styles/embed-sm/public/profile/logo_pms_542-3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7" t="32646" r="-1" b="34091"/>
          <a:stretch/>
        </p:blipFill>
        <p:spPr bwMode="auto">
          <a:xfrm>
            <a:off x="8398041" y="594793"/>
            <a:ext cx="2892591" cy="95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s de recherche d'images pour Â«Â master 2 droit fiscal des affaires rennes pngÂ Â»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22392" r="15360" b="26904"/>
          <a:stretch/>
        </p:blipFill>
        <p:spPr bwMode="auto">
          <a:xfrm>
            <a:off x="5476911" y="344608"/>
            <a:ext cx="1899213" cy="119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content-lga3-1.xx.fbcdn.net/v/t1.15752-9/51172483_347589845838086_1913368043006722048_n.png?_nc_cat=108&amp;_nc_ht=scontent-lga3-1.xx&amp;oh=db97f819a8aa8d518d618d84264ea88d&amp;oe=5D2BB52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" t="16522" r="8217" b="16820"/>
          <a:stretch/>
        </p:blipFill>
        <p:spPr bwMode="auto">
          <a:xfrm>
            <a:off x="1415850" y="381508"/>
            <a:ext cx="3039144" cy="116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46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9207836" cy="4588042"/>
          </a:xfrm>
        </p:spPr>
        <p:txBody>
          <a:bodyPr/>
          <a:lstStyle/>
          <a:p>
            <a:r>
              <a:rPr lang="fr-FR" b="1" dirty="0" err="1"/>
              <a:t>Principle</a:t>
            </a:r>
            <a:r>
              <a:rPr lang="fr-FR" b="1" dirty="0"/>
              <a:t> of </a:t>
            </a:r>
            <a:r>
              <a:rPr lang="fr-FR" b="1" dirty="0" err="1"/>
              <a:t>freedom</a:t>
            </a:r>
            <a:r>
              <a:rPr lang="fr-FR" b="1" dirty="0"/>
              <a:t> of management </a:t>
            </a:r>
          </a:p>
          <a:p>
            <a:endParaRPr lang="fr-FR" dirty="0"/>
          </a:p>
          <a:p>
            <a:r>
              <a:rPr lang="fr-FR" b="1" dirty="0" smtClean="0"/>
              <a:t>One of the </a:t>
            </a:r>
            <a:r>
              <a:rPr lang="fr-FR" b="1" dirty="0" err="1" smtClean="0"/>
              <a:t>limit</a:t>
            </a:r>
            <a:r>
              <a:rPr lang="fr-FR" b="1" dirty="0" smtClean="0"/>
              <a:t> </a:t>
            </a:r>
            <a:r>
              <a:rPr lang="fr-FR" b="1" dirty="0"/>
              <a:t>to </a:t>
            </a:r>
            <a:r>
              <a:rPr lang="fr-FR" b="1" dirty="0" err="1"/>
              <a:t>this</a:t>
            </a:r>
            <a:r>
              <a:rPr lang="fr-FR" b="1" dirty="0"/>
              <a:t> </a:t>
            </a:r>
            <a:r>
              <a:rPr lang="fr-FR" b="1" dirty="0" err="1"/>
              <a:t>principle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fr-FR" b="1" dirty="0"/>
              <a:t>Abuse of </a:t>
            </a:r>
            <a:r>
              <a:rPr lang="fr-FR" b="1" dirty="0" smtClean="0"/>
              <a:t>Law doctrine</a:t>
            </a:r>
            <a:endParaRPr lang="fr-FR" b="1" dirty="0"/>
          </a:p>
          <a:p>
            <a:endParaRPr lang="fr-FR" b="1" dirty="0"/>
          </a:p>
          <a:p>
            <a:r>
              <a:rPr lang="fr-FR" b="1" dirty="0" err="1"/>
              <a:t>Two</a:t>
            </a:r>
            <a:r>
              <a:rPr lang="fr-FR" b="1" dirty="0"/>
              <a:t> provisions </a:t>
            </a:r>
            <a:r>
              <a:rPr lang="fr-FR" b="1" dirty="0" err="1"/>
              <a:t>can</a:t>
            </a:r>
            <a:r>
              <a:rPr lang="fr-FR" b="1" dirty="0"/>
              <a:t> be </a:t>
            </a:r>
            <a:r>
              <a:rPr lang="fr-FR" b="1" dirty="0" err="1"/>
              <a:t>used</a:t>
            </a:r>
            <a:r>
              <a:rPr lang="fr-FR" b="1" dirty="0"/>
              <a:t> to </a:t>
            </a:r>
            <a:r>
              <a:rPr lang="fr-FR" b="1" dirty="0" err="1"/>
              <a:t>characterize</a:t>
            </a:r>
            <a:r>
              <a:rPr lang="fr-FR" b="1" dirty="0"/>
              <a:t> an abuse of </a:t>
            </a:r>
            <a:r>
              <a:rPr lang="fr-FR" b="1" dirty="0" err="1"/>
              <a:t>law</a:t>
            </a:r>
            <a:r>
              <a:rPr lang="fr-FR" b="1" dirty="0"/>
              <a:t>:</a:t>
            </a:r>
            <a:br>
              <a:rPr lang="fr-FR" b="1" dirty="0"/>
            </a:br>
            <a:endParaRPr lang="fr-FR" b="1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fr-FR" b="1" dirty="0"/>
              <a:t> </a:t>
            </a:r>
            <a:r>
              <a:rPr lang="fr-FR" b="1" dirty="0" smtClean="0"/>
              <a:t>The </a:t>
            </a:r>
            <a:r>
              <a:rPr lang="fr-FR" b="1" dirty="0" err="1" smtClean="0"/>
              <a:t>traditional</a:t>
            </a:r>
            <a:r>
              <a:rPr lang="fr-FR" b="1" dirty="0" smtClean="0"/>
              <a:t> French concept </a:t>
            </a:r>
            <a:r>
              <a:rPr lang="fr-FR" b="1" dirty="0"/>
              <a:t>– </a:t>
            </a:r>
            <a:r>
              <a:rPr lang="fr-FR" b="1" dirty="0">
                <a:solidFill>
                  <a:srgbClr val="C00000"/>
                </a:solidFill>
              </a:rPr>
              <a:t>Art L. 64 of </a:t>
            </a:r>
            <a:r>
              <a:rPr lang="fr-FR" b="1" dirty="0" smtClean="0">
                <a:solidFill>
                  <a:srgbClr val="C00000"/>
                </a:solidFill>
              </a:rPr>
              <a:t>FTPC (Exclusive Purpose Test)</a:t>
            </a:r>
            <a:endParaRPr lang="fr-FR" b="1" dirty="0">
              <a:solidFill>
                <a:srgbClr val="C00000"/>
              </a:solidFill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/>
                </a:solidFill>
              </a:rPr>
              <a:t>80%</a:t>
            </a:r>
            <a:r>
              <a:rPr lang="fr-FR" sz="1600" dirty="0">
                <a:solidFill>
                  <a:schemeClr val="tx1"/>
                </a:solidFill>
              </a:rPr>
              <a:t> or </a:t>
            </a:r>
            <a:r>
              <a:rPr lang="fr-FR" sz="1600" b="1" dirty="0">
                <a:solidFill>
                  <a:schemeClr val="tx1"/>
                </a:solidFill>
              </a:rPr>
              <a:t>40%</a:t>
            </a:r>
            <a:r>
              <a:rPr lang="fr-FR" sz="1600" dirty="0">
                <a:solidFill>
                  <a:schemeClr val="tx1"/>
                </a:solidFill>
              </a:rPr>
              <a:t> penalties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FR" b="1" dirty="0" err="1" smtClean="0"/>
              <a:t>January</a:t>
            </a:r>
            <a:r>
              <a:rPr lang="fr-FR" b="1" dirty="0" smtClean="0"/>
              <a:t> 2019: A new concept (close to PPT) </a:t>
            </a:r>
            <a:r>
              <a:rPr lang="fr-FR" b="1" dirty="0" err="1" smtClean="0"/>
              <a:t>coming</a:t>
            </a:r>
            <a:r>
              <a:rPr lang="fr-FR" b="1" dirty="0" smtClean="0"/>
              <a:t> from the ATAD </a:t>
            </a:r>
            <a:r>
              <a:rPr lang="fr-FR" b="1" dirty="0"/>
              <a:t>– </a:t>
            </a:r>
            <a:r>
              <a:rPr lang="fr-FR" b="1" dirty="0">
                <a:solidFill>
                  <a:srgbClr val="C00000"/>
                </a:solidFill>
              </a:rPr>
              <a:t>Art 205 A </a:t>
            </a:r>
            <a:r>
              <a:rPr lang="fr-FR" b="1" dirty="0" smtClean="0">
                <a:solidFill>
                  <a:srgbClr val="C00000"/>
                </a:solidFill>
              </a:rPr>
              <a:t>FTC (Principal Purpose Test)</a:t>
            </a:r>
            <a:endParaRPr lang="fr-FR" b="1" dirty="0">
              <a:solidFill>
                <a:srgbClr val="C00000"/>
              </a:solidFill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tx1"/>
                </a:solidFill>
              </a:rPr>
              <a:t>No </a:t>
            </a:r>
            <a:r>
              <a:rPr lang="fr-FR" sz="1600" b="1" dirty="0" err="1" smtClean="0">
                <a:solidFill>
                  <a:schemeClr val="tx1"/>
                </a:solidFill>
              </a:rPr>
              <a:t>automatic</a:t>
            </a:r>
            <a:r>
              <a:rPr lang="fr-FR" sz="1600" b="1" dirty="0" smtClean="0">
                <a:solidFill>
                  <a:schemeClr val="tx1"/>
                </a:solidFill>
              </a:rPr>
              <a:t> penalty </a:t>
            </a:r>
            <a:r>
              <a:rPr lang="fr-FR" sz="1600" dirty="0" smtClean="0">
                <a:solidFill>
                  <a:schemeClr val="tx1"/>
                </a:solidFill>
              </a:rPr>
              <a:t>(tax base rule)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31077" y="2009104"/>
            <a:ext cx="77917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 </a:t>
            </a:r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fr-FR" sz="50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notion </a:t>
            </a:r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« abuse of </a:t>
            </a:r>
            <a:r>
              <a:rPr lang="fr-FR" sz="5000" i="1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</a:t>
            </a:r>
          </a:p>
          <a:p>
            <a:endParaRPr lang="fr-FR" sz="5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97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abuse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 in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(1/2)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2589211" y="2133600"/>
            <a:ext cx="8990417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b="1" dirty="0">
                <a:solidFill>
                  <a:srgbClr val="C00000"/>
                </a:solidFill>
              </a:rPr>
              <a:t>Exclusive </a:t>
            </a:r>
            <a:r>
              <a:rPr lang="fr-FR" b="1" dirty="0" err="1">
                <a:solidFill>
                  <a:srgbClr val="C00000"/>
                </a:solidFill>
              </a:rPr>
              <a:t>tax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purpose</a:t>
            </a:r>
            <a:endParaRPr lang="fr-FR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fr-FR" sz="1000" b="1" dirty="0">
              <a:solidFill>
                <a:srgbClr val="C00000"/>
              </a:solidFill>
            </a:endParaRPr>
          </a:p>
          <a:p>
            <a:pPr algn="just"/>
            <a:r>
              <a:rPr lang="fr-FR" dirty="0" smtClean="0"/>
              <a:t>French </a:t>
            </a:r>
            <a:r>
              <a:rPr lang="fr-FR" dirty="0" err="1" smtClean="0"/>
              <a:t>tax</a:t>
            </a:r>
            <a:r>
              <a:rPr lang="fr-FR" dirty="0" smtClean="0"/>
              <a:t> </a:t>
            </a:r>
            <a:r>
              <a:rPr lang="fr-FR" dirty="0" err="1" smtClean="0"/>
              <a:t>law</a:t>
            </a:r>
            <a:r>
              <a:rPr lang="fr-FR" dirty="0" smtClean="0"/>
              <a:t> </a:t>
            </a:r>
            <a:r>
              <a:rPr lang="fr-FR" dirty="0" err="1" smtClean="0"/>
              <a:t>literally</a:t>
            </a:r>
            <a:r>
              <a:rPr lang="fr-FR" dirty="0" smtClean="0"/>
              <a:t> </a:t>
            </a:r>
            <a:r>
              <a:rPr lang="fr-FR" dirty="0" err="1" smtClean="0"/>
              <a:t>requires</a:t>
            </a:r>
            <a:r>
              <a:rPr lang="fr-FR" dirty="0" smtClean="0"/>
              <a:t> the </a:t>
            </a:r>
            <a:r>
              <a:rPr lang="fr-FR" dirty="0" err="1" smtClean="0"/>
              <a:t>scheme</a:t>
            </a:r>
            <a:r>
              <a:rPr lang="fr-FR" dirty="0" smtClean="0"/>
              <a:t> to look for an exclusive </a:t>
            </a:r>
            <a:r>
              <a:rPr lang="fr-FR" dirty="0" err="1" smtClean="0"/>
              <a:t>tax</a:t>
            </a:r>
            <a:r>
              <a:rPr lang="fr-FR" dirty="0" smtClean="0"/>
              <a:t> </a:t>
            </a:r>
            <a:r>
              <a:rPr lang="fr-FR" dirty="0" err="1" smtClean="0"/>
              <a:t>purpose</a:t>
            </a:r>
            <a:endParaRPr lang="fr-FR" dirty="0" smtClean="0"/>
          </a:p>
          <a:p>
            <a:pPr algn="just"/>
            <a:endParaRPr lang="fr-FR" sz="1000" b="1" dirty="0"/>
          </a:p>
          <a:p>
            <a:pPr algn="just"/>
            <a:r>
              <a:rPr lang="fr-FR" b="1" dirty="0"/>
              <a:t>Garnier Choiseul case, FASC, 17 July 2013 : </a:t>
            </a:r>
            <a:endParaRPr lang="fr-FR" b="1" dirty="0" smtClean="0"/>
          </a:p>
          <a:p>
            <a:pPr lvl="1" algn="just"/>
            <a:r>
              <a:rPr lang="fr-FR" b="1" dirty="0" err="1" smtClean="0"/>
              <a:t>Step</a:t>
            </a:r>
            <a:r>
              <a:rPr lang="fr-FR" b="1" dirty="0" smtClean="0"/>
              <a:t> 1: </a:t>
            </a:r>
            <a:r>
              <a:rPr lang="en-US" dirty="0" smtClean="0"/>
              <a:t>C</a:t>
            </a:r>
            <a:r>
              <a:rPr lang="en-US" dirty="0" smtClean="0">
                <a:sym typeface="Wingdings" panose="05000000000000000000" pitchFamily="2" charset="2"/>
              </a:rPr>
              <a:t>ompany A </a:t>
            </a:r>
            <a:r>
              <a:rPr lang="en-US" dirty="0">
                <a:sym typeface="Wingdings" panose="05000000000000000000" pitchFamily="2" charset="2"/>
              </a:rPr>
              <a:t>purchased </a:t>
            </a:r>
            <a:r>
              <a:rPr lang="en-US" dirty="0" smtClean="0">
                <a:sym typeface="Wingdings" panose="05000000000000000000" pitchFamily="2" charset="2"/>
              </a:rPr>
              <a:t>company B </a:t>
            </a:r>
            <a:r>
              <a:rPr lang="en-US" dirty="0">
                <a:sym typeface="Wingdings" panose="05000000000000000000" pitchFamily="2" charset="2"/>
              </a:rPr>
              <a:t>that no longer carried out an </a:t>
            </a:r>
            <a:r>
              <a:rPr lang="en-US" dirty="0" smtClean="0">
                <a:sym typeface="Wingdings" panose="05000000000000000000" pitchFamily="2" charset="2"/>
              </a:rPr>
              <a:t>activity </a:t>
            </a:r>
          </a:p>
          <a:p>
            <a:pPr lvl="1" algn="just"/>
            <a:r>
              <a:rPr lang="en-US" b="1" dirty="0" smtClean="0">
                <a:sym typeface="Wingdings" panose="05000000000000000000" pitchFamily="2" charset="2"/>
              </a:rPr>
              <a:t>Step 2:</a:t>
            </a:r>
            <a:r>
              <a:rPr lang="en-US" dirty="0" smtClean="0">
                <a:sym typeface="Wingdings" panose="05000000000000000000" pitchFamily="2" charset="2"/>
              </a:rPr>
              <a:t>  Company B distributes dividends to company A</a:t>
            </a:r>
          </a:p>
          <a:p>
            <a:pPr lvl="1" algn="just"/>
            <a:r>
              <a:rPr lang="en-US" b="1" dirty="0" smtClean="0">
                <a:sym typeface="Wingdings" panose="05000000000000000000" pitchFamily="2" charset="2"/>
              </a:rPr>
              <a:t>Consequences:</a:t>
            </a:r>
            <a:endParaRPr lang="en-US" b="1" dirty="0">
              <a:sym typeface="Wingdings" panose="05000000000000000000" pitchFamily="2" charset="2"/>
            </a:endParaRP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fr-FR" dirty="0" err="1">
                <a:sym typeface="Wingdings" panose="05000000000000000000" pitchFamily="2" charset="2"/>
              </a:rPr>
              <a:t>D</a:t>
            </a:r>
            <a:r>
              <a:rPr lang="fr-FR" dirty="0" err="1" smtClean="0">
                <a:sym typeface="Wingdings" panose="05000000000000000000" pitchFamily="2" charset="2"/>
              </a:rPr>
              <a:t>eduction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from</a:t>
            </a:r>
            <a:r>
              <a:rPr lang="fr-FR" dirty="0" smtClean="0"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ym typeface="Wingdings" panose="05000000000000000000" pitchFamily="2" charset="2"/>
              </a:rPr>
              <a:t>tax</a:t>
            </a:r>
            <a:r>
              <a:rPr lang="fr-FR" dirty="0" smtClean="0">
                <a:sym typeface="Wingdings" panose="05000000000000000000" pitchFamily="2" charset="2"/>
              </a:rPr>
              <a:t> base of </a:t>
            </a:r>
            <a:r>
              <a:rPr lang="fr-FR" dirty="0" err="1" smtClean="0">
                <a:sym typeface="Wingdings" panose="05000000000000000000" pitchFamily="2" charset="2"/>
              </a:rPr>
              <a:t>impairment</a:t>
            </a:r>
            <a:r>
              <a:rPr lang="fr-FR" dirty="0" smtClean="0">
                <a:sym typeface="Wingdings" panose="05000000000000000000" pitchFamily="2" charset="2"/>
              </a:rPr>
              <a:t> on </a:t>
            </a:r>
            <a:r>
              <a:rPr lang="fr-FR" dirty="0" err="1" smtClean="0">
                <a:sym typeface="Wingdings" panose="05000000000000000000" pitchFamily="2" charset="2"/>
              </a:rPr>
              <a:t>securities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and </a:t>
            </a:r>
            <a:r>
              <a:rPr lang="fr-FR" dirty="0" err="1" smtClean="0">
                <a:sym typeface="Wingdings" panose="05000000000000000000" pitchFamily="2" charset="2"/>
              </a:rPr>
              <a:t>dividends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tax</a:t>
            </a:r>
            <a:r>
              <a:rPr lang="fr-FR" dirty="0" smtClean="0">
                <a:sym typeface="Wingdings" panose="05000000000000000000" pitchFamily="2" charset="2"/>
              </a:rPr>
              <a:t> exempt</a:t>
            </a:r>
            <a:endParaRPr lang="fr-FR" dirty="0">
              <a:sym typeface="Wingdings" panose="05000000000000000000" pitchFamily="2" charset="2"/>
            </a:endParaRP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fr-FR" dirty="0" smtClean="0">
                <a:sym typeface="Wingdings" panose="05000000000000000000" pitchFamily="2" charset="2"/>
              </a:rPr>
              <a:t>Cash </a:t>
            </a:r>
            <a:r>
              <a:rPr lang="fr-FR" dirty="0" err="1" smtClean="0">
                <a:sym typeface="Wingdings" panose="05000000000000000000" pitchFamily="2" charset="2"/>
              </a:rPr>
              <a:t>advantage</a:t>
            </a:r>
            <a:r>
              <a:rPr lang="fr-FR" dirty="0" smtClean="0">
                <a:sym typeface="Wingdings" panose="05000000000000000000" pitchFamily="2" charset="2"/>
              </a:rPr>
              <a:t> due to </a:t>
            </a:r>
            <a:r>
              <a:rPr lang="fr-FR" dirty="0" err="1" smtClean="0">
                <a:sym typeface="Wingdings" panose="05000000000000000000" pitchFamily="2" charset="2"/>
              </a:rPr>
              <a:t>dividends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received</a:t>
            </a:r>
            <a:endParaRPr lang="fr-FR" dirty="0">
              <a:sym typeface="Wingdings" panose="05000000000000000000" pitchFamily="2" charset="2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endParaRPr lang="fr-FR" sz="1000" dirty="0">
              <a:sym typeface="Wingdings" panose="05000000000000000000" pitchFamily="2" charset="2"/>
            </a:endParaRPr>
          </a:p>
          <a:p>
            <a:pPr lvl="1" algn="just">
              <a:buFont typeface="Wingdings" panose="05000000000000000000" pitchFamily="2" charset="2"/>
              <a:buChar char="è"/>
            </a:pPr>
            <a:r>
              <a:rPr lang="fr-FR" dirty="0" err="1">
                <a:sym typeface="Wingdings" panose="05000000000000000000" pitchFamily="2" charset="2"/>
              </a:rPr>
              <a:t>Even</a:t>
            </a:r>
            <a:r>
              <a:rPr lang="fr-FR" dirty="0">
                <a:sym typeface="Wingdings" panose="05000000000000000000" pitchFamily="2" charset="2"/>
              </a:rPr>
              <a:t> if the </a:t>
            </a:r>
            <a:r>
              <a:rPr lang="fr-FR" dirty="0" err="1">
                <a:sym typeface="Wingdings" panose="05000000000000000000" pitchFamily="2" charset="2"/>
              </a:rPr>
              <a:t>tax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advantage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was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b="1" dirty="0">
                <a:sym typeface="Wingdings" panose="05000000000000000000" pitchFamily="2" charset="2"/>
              </a:rPr>
              <a:t>not the </a:t>
            </a:r>
            <a:r>
              <a:rPr lang="fr-FR" b="1" dirty="0" smtClean="0">
                <a:sym typeface="Wingdings" panose="05000000000000000000" pitchFamily="2" charset="2"/>
              </a:rPr>
              <a:t>sole </a:t>
            </a:r>
            <a:r>
              <a:rPr lang="fr-FR" b="1" dirty="0" err="1">
                <a:sym typeface="Wingdings" panose="05000000000000000000" pitchFamily="2" charset="2"/>
              </a:rPr>
              <a:t>purpose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of the transaction, 	</a:t>
            </a:r>
            <a:r>
              <a:rPr lang="fr-FR" dirty="0" err="1">
                <a:sym typeface="Wingdings" panose="05000000000000000000" pitchFamily="2" charset="2"/>
              </a:rPr>
              <a:t>it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b="1" dirty="0">
                <a:sym typeface="Wingdings" panose="05000000000000000000" pitchFamily="2" charset="2"/>
              </a:rPr>
              <a:t>qualifies as an exclusive </a:t>
            </a:r>
            <a:r>
              <a:rPr lang="fr-FR" b="1" dirty="0" err="1">
                <a:sym typeface="Wingdings" panose="05000000000000000000" pitchFamily="2" charset="2"/>
              </a:rPr>
              <a:t>tax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purpose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b="1" dirty="0" err="1">
                <a:sym typeface="Wingdings" panose="05000000000000000000" pitchFamily="2" charset="2"/>
              </a:rPr>
              <a:t>because</a:t>
            </a:r>
            <a:r>
              <a:rPr lang="fr-FR" b="1" dirty="0">
                <a:sym typeface="Wingdings" panose="05000000000000000000" pitchFamily="2" charset="2"/>
              </a:rPr>
              <a:t> the cash </a:t>
            </a:r>
            <a:r>
              <a:rPr lang="fr-FR" b="1" dirty="0" err="1" smtClean="0">
                <a:sym typeface="Wingdings" panose="05000000000000000000" pitchFamily="2" charset="2"/>
              </a:rPr>
              <a:t>advantage</a:t>
            </a:r>
            <a:r>
              <a:rPr lang="fr-FR" b="1" dirty="0" smtClean="0">
                <a:sym typeface="Wingdings" panose="05000000000000000000" pitchFamily="2" charset="2"/>
              </a:rPr>
              <a:t> </a:t>
            </a:r>
            <a:r>
              <a:rPr lang="fr-FR" b="1" dirty="0" err="1">
                <a:sym typeface="Wingdings" panose="05000000000000000000" pitchFamily="2" charset="2"/>
              </a:rPr>
              <a:t>is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b="1" u="sng" dirty="0" err="1">
                <a:sym typeface="Wingdings" panose="05000000000000000000" pitchFamily="2" charset="2"/>
              </a:rPr>
              <a:t>insignificant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compared</a:t>
            </a:r>
            <a:r>
              <a:rPr lang="fr-FR" dirty="0">
                <a:sym typeface="Wingdings" panose="05000000000000000000" pitchFamily="2" charset="2"/>
              </a:rPr>
              <a:t> to the tax </a:t>
            </a:r>
            <a:r>
              <a:rPr lang="fr-FR" dirty="0" err="1">
                <a:sym typeface="Wingdings" panose="05000000000000000000" pitchFamily="2" charset="2"/>
              </a:rPr>
              <a:t>benefit</a:t>
            </a:r>
            <a:endParaRPr lang="fr-FR" b="1" dirty="0"/>
          </a:p>
          <a:p>
            <a:pPr marL="114300" indent="0">
              <a:buNone/>
            </a:pPr>
            <a:endParaRPr lang="fr-FR" dirty="0"/>
          </a:p>
          <a:p>
            <a:pPr marL="400050" indent="-285750"/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33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abuse of law concept in French tax law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fr-FR" b="1" dirty="0" smtClean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fr-FR" b="1" dirty="0" err="1" smtClean="0">
                <a:solidFill>
                  <a:srgbClr val="C00000"/>
                </a:solidFill>
              </a:rPr>
              <a:t>Taxpayer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smtClean="0">
                <a:solidFill>
                  <a:srgbClr val="C00000"/>
                </a:solidFill>
              </a:rPr>
              <a:t>looks for a </a:t>
            </a:r>
            <a:r>
              <a:rPr lang="fr-FR" b="1" dirty="0" err="1">
                <a:solidFill>
                  <a:srgbClr val="C00000"/>
                </a:solidFill>
              </a:rPr>
              <a:t>literal</a:t>
            </a:r>
            <a:r>
              <a:rPr lang="fr-FR" b="1" dirty="0">
                <a:solidFill>
                  <a:srgbClr val="C00000"/>
                </a:solidFill>
              </a:rPr>
              <a:t> application of provisions or </a:t>
            </a:r>
            <a:r>
              <a:rPr lang="fr-FR" b="1" dirty="0" err="1">
                <a:solidFill>
                  <a:srgbClr val="C00000"/>
                </a:solidFill>
              </a:rPr>
              <a:t>decisions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against</a:t>
            </a:r>
            <a:r>
              <a:rPr lang="fr-FR" b="1" dirty="0">
                <a:solidFill>
                  <a:srgbClr val="C00000"/>
                </a:solidFill>
              </a:rPr>
              <a:t> the initial objective </a:t>
            </a:r>
            <a:r>
              <a:rPr lang="fr-FR" b="1" dirty="0" err="1">
                <a:solidFill>
                  <a:srgbClr val="C00000"/>
                </a:solidFill>
              </a:rPr>
              <a:t>sought</a:t>
            </a:r>
            <a:r>
              <a:rPr lang="fr-FR" b="1" dirty="0">
                <a:solidFill>
                  <a:srgbClr val="C00000"/>
                </a:solidFill>
              </a:rPr>
              <a:t> by </a:t>
            </a:r>
            <a:r>
              <a:rPr lang="fr-FR" b="1" dirty="0" err="1">
                <a:solidFill>
                  <a:srgbClr val="C00000"/>
                </a:solidFill>
              </a:rPr>
              <a:t>their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authors</a:t>
            </a:r>
            <a:endParaRPr lang="fr-FR" b="1" dirty="0">
              <a:solidFill>
                <a:srgbClr val="C00000"/>
              </a:solidFill>
            </a:endParaRPr>
          </a:p>
          <a:p>
            <a:endParaRPr lang="fr-FR" dirty="0"/>
          </a:p>
          <a:p>
            <a:r>
              <a:rPr lang="fr-FR" dirty="0" err="1" smtClean="0"/>
              <a:t>Before</a:t>
            </a:r>
            <a:r>
              <a:rPr lang="fr-FR" dirty="0" smtClean="0"/>
              <a:t>, the </a:t>
            </a:r>
            <a:r>
              <a:rPr lang="fr-FR" dirty="0" err="1" smtClean="0"/>
              <a:t>judges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clearly</a:t>
            </a:r>
            <a:r>
              <a:rPr lang="fr-FR" dirty="0" smtClean="0"/>
              <a:t> </a:t>
            </a:r>
            <a:r>
              <a:rPr lang="fr-FR" dirty="0" err="1" smtClean="0"/>
              <a:t>characterizing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r>
              <a:rPr lang="fr-FR" dirty="0" err="1"/>
              <a:t>s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Evolutions: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b="1" dirty="0"/>
              <a:t>condition </a:t>
            </a:r>
            <a:r>
              <a:rPr lang="fr-FR" b="1" dirty="0" err="1"/>
              <a:t>is</a:t>
            </a:r>
            <a:r>
              <a:rPr lang="fr-FR" b="1" dirty="0"/>
              <a:t> </a:t>
            </a:r>
            <a:r>
              <a:rPr lang="fr-FR" b="1" dirty="0" err="1"/>
              <a:t>testified</a:t>
            </a:r>
            <a:r>
              <a:rPr lang="fr-FR" b="1" dirty="0"/>
              <a:t> by the </a:t>
            </a:r>
            <a:r>
              <a:rPr lang="en-US" b="1" dirty="0"/>
              <a:t>artificiality</a:t>
            </a:r>
            <a:r>
              <a:rPr lang="fr-FR" b="1" dirty="0"/>
              <a:t> of the </a:t>
            </a:r>
            <a:r>
              <a:rPr lang="fr-FR" b="1" dirty="0" err="1"/>
              <a:t>arrangment</a:t>
            </a:r>
            <a:r>
              <a:rPr lang="fr-FR" b="1" dirty="0"/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FR" b="1" dirty="0" smtClean="0"/>
              <a:t>SCI </a:t>
            </a:r>
            <a:r>
              <a:rPr lang="fr-FR" b="1" dirty="0"/>
              <a:t>PH R Investissement case – FASC, 8 </a:t>
            </a:r>
            <a:r>
              <a:rPr lang="en-US" b="1" dirty="0"/>
              <a:t>February</a:t>
            </a:r>
            <a:r>
              <a:rPr lang="fr-FR" b="1" dirty="0"/>
              <a:t> 2019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fr-FR" b="1" dirty="0"/>
          </a:p>
          <a:p>
            <a:pPr>
              <a:buFont typeface="Wingdings" panose="05000000000000000000" pitchFamily="2" charset="2"/>
              <a:buChar char="è"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84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The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ATAD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/>
          </a:bodyPr>
          <a:lstStyle/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ATAD stands for anti-</a:t>
            </a:r>
            <a:r>
              <a:rPr lang="fr-FR" b="1" dirty="0" err="1" smtClean="0">
                <a:solidFill>
                  <a:srgbClr val="C00000"/>
                </a:solidFill>
              </a:rPr>
              <a:t>tax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</a:rPr>
              <a:t>avoidance</a:t>
            </a:r>
            <a:r>
              <a:rPr lang="fr-FR" b="1" dirty="0" smtClean="0">
                <a:solidFill>
                  <a:srgbClr val="C00000"/>
                </a:solidFill>
              </a:rPr>
              <a:t> directive</a:t>
            </a:r>
          </a:p>
          <a:p>
            <a:pPr lvl="1" algn="just"/>
            <a:r>
              <a:rPr lang="fr-FR" b="1" dirty="0" smtClean="0">
                <a:solidFill>
                  <a:schemeClr val="tx1"/>
                </a:solidFill>
              </a:rPr>
              <a:t>It </a:t>
            </a:r>
            <a:r>
              <a:rPr lang="fr-FR" b="1" dirty="0" err="1" smtClean="0">
                <a:solidFill>
                  <a:schemeClr val="tx1"/>
                </a:solidFill>
              </a:rPr>
              <a:t>is</a:t>
            </a:r>
            <a:r>
              <a:rPr lang="fr-FR" b="1" dirty="0" smtClean="0">
                <a:solidFill>
                  <a:schemeClr val="tx1"/>
                </a:solidFill>
              </a:rPr>
              <a:t> an EU Directive </a:t>
            </a:r>
            <a:r>
              <a:rPr lang="fr-FR" b="1" dirty="0" err="1" smtClean="0">
                <a:solidFill>
                  <a:schemeClr val="tx1"/>
                </a:solidFill>
              </a:rPr>
              <a:t>implementing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into</a:t>
            </a:r>
            <a:r>
              <a:rPr lang="fr-FR" b="1" dirty="0" smtClean="0">
                <a:solidFill>
                  <a:schemeClr val="tx1"/>
                </a:solidFill>
              </a:rPr>
              <a:t> EU law the BEPS </a:t>
            </a:r>
            <a:r>
              <a:rPr lang="fr-FR" b="1" dirty="0" err="1" smtClean="0">
                <a:solidFill>
                  <a:schemeClr val="tx1"/>
                </a:solidFill>
              </a:rPr>
              <a:t>project</a:t>
            </a:r>
            <a:endParaRPr lang="fr-FR" b="1" dirty="0" smtClean="0">
              <a:solidFill>
                <a:schemeClr val="tx1"/>
              </a:solidFill>
            </a:endParaRPr>
          </a:p>
          <a:p>
            <a:pPr lvl="1" algn="just"/>
            <a:endParaRPr lang="fr-FR" b="1" dirty="0" smtClean="0">
              <a:solidFill>
                <a:srgbClr val="C00000"/>
              </a:solidFill>
            </a:endParaRPr>
          </a:p>
          <a:p>
            <a:pPr algn="just"/>
            <a:r>
              <a:rPr lang="fr-FR" b="1" dirty="0" smtClean="0">
                <a:solidFill>
                  <a:srgbClr val="C00000"/>
                </a:solidFill>
              </a:rPr>
              <a:t>The </a:t>
            </a:r>
            <a:r>
              <a:rPr lang="fr-FR" b="1" dirty="0">
                <a:solidFill>
                  <a:srgbClr val="C00000"/>
                </a:solidFill>
              </a:rPr>
              <a:t>Finance Act for 2019 transposes </a:t>
            </a:r>
            <a:r>
              <a:rPr lang="fr-FR" b="1" dirty="0" smtClean="0">
                <a:solidFill>
                  <a:srgbClr val="C00000"/>
                </a:solidFill>
              </a:rPr>
              <a:t>the ATAD </a:t>
            </a:r>
            <a:r>
              <a:rPr lang="fr-FR" b="1" dirty="0" err="1">
                <a:solidFill>
                  <a:srgbClr val="C00000"/>
                </a:solidFill>
              </a:rPr>
              <a:t>general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smtClean="0">
                <a:solidFill>
                  <a:srgbClr val="C00000"/>
                </a:solidFill>
              </a:rPr>
              <a:t>anti-abuse rule</a:t>
            </a:r>
          </a:p>
          <a:p>
            <a:pPr algn="just"/>
            <a:endParaRPr lang="fr-FR" dirty="0"/>
          </a:p>
          <a:p>
            <a:pPr algn="just"/>
            <a:r>
              <a:rPr lang="fr-FR" b="1" dirty="0">
                <a:solidFill>
                  <a:srgbClr val="C00000"/>
                </a:solidFill>
              </a:rPr>
              <a:t>3 cumulative conditions </a:t>
            </a:r>
            <a:r>
              <a:rPr lang="fr-FR" dirty="0"/>
              <a:t>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existence of an </a:t>
            </a:r>
            <a:r>
              <a:rPr lang="en-US" b="1" dirty="0"/>
              <a:t>arrangement which is not genuine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having for </a:t>
            </a:r>
            <a:r>
              <a:rPr lang="en-US" b="1" dirty="0"/>
              <a:t>principal </a:t>
            </a:r>
            <a:r>
              <a:rPr lang="en-US" b="1" dirty="0" smtClean="0"/>
              <a:t>purpose or one of the principal purpose </a:t>
            </a:r>
            <a:r>
              <a:rPr lang="en-US" dirty="0" smtClean="0"/>
              <a:t>the </a:t>
            </a:r>
            <a:r>
              <a:rPr lang="en-US" dirty="0"/>
              <a:t>obtainment of a </a:t>
            </a:r>
            <a:r>
              <a:rPr lang="en-US" b="1" dirty="0"/>
              <a:t>tax advantage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that </a:t>
            </a:r>
            <a:r>
              <a:rPr lang="en-US" b="1" dirty="0"/>
              <a:t>defeats the object or purpose of the applicable tax law</a:t>
            </a:r>
          </a:p>
          <a:p>
            <a:pPr marL="400050" indent="-285750"/>
            <a:endParaRPr lang="fr-FR" dirty="0"/>
          </a:p>
          <a:p>
            <a:pPr marL="400050" indent="-28575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The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ATAD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073835"/>
            <a:ext cx="8915400" cy="4676100"/>
          </a:xfrm>
        </p:spPr>
        <p:txBody>
          <a:bodyPr/>
          <a:lstStyle/>
          <a:p>
            <a:pPr algn="just"/>
            <a:endParaRPr lang="en-US" b="1" dirty="0" smtClean="0">
              <a:solidFill>
                <a:srgbClr val="C00000"/>
              </a:solidFill>
            </a:endParaRPr>
          </a:p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The </a:t>
            </a:r>
            <a:r>
              <a:rPr lang="en-US" b="1" dirty="0">
                <a:solidFill>
                  <a:srgbClr val="C00000"/>
                </a:solidFill>
              </a:rPr>
              <a:t>requirement of non-genuine arrangement 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Introduction of this notion in the French Tax Code </a:t>
            </a:r>
            <a:endParaRPr lang="en-US" dirty="0" smtClean="0">
              <a:solidFill>
                <a:schemeClr val="tx1"/>
              </a:solidFill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Interpretation of the notion of “artificial arrangement” : </a:t>
            </a:r>
            <a:r>
              <a:rPr lang="en-US" b="1" dirty="0" smtClean="0">
                <a:solidFill>
                  <a:schemeClr val="tx1"/>
                </a:solidFill>
              </a:rPr>
              <a:t>X-GmbH case – ECJ, 2019 </a:t>
            </a:r>
            <a:endParaRPr lang="fr-FR" b="1" dirty="0">
              <a:solidFill>
                <a:schemeClr val="tx1"/>
              </a:solidFill>
            </a:endParaRPr>
          </a:p>
          <a:p>
            <a:pPr algn="just"/>
            <a:endParaRPr lang="en-US" sz="1000" dirty="0"/>
          </a:p>
          <a:p>
            <a:pPr algn="just"/>
            <a:r>
              <a:rPr lang="en-US" b="1" dirty="0">
                <a:solidFill>
                  <a:srgbClr val="C00000"/>
                </a:solidFill>
              </a:rPr>
              <a:t>The pursuit of a principal tax purpose  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b="1" dirty="0"/>
              <a:t>“Principal </a:t>
            </a:r>
            <a:r>
              <a:rPr lang="en-US" b="1" dirty="0" smtClean="0"/>
              <a:t>tax purpose</a:t>
            </a:r>
            <a:r>
              <a:rPr lang="en-US" b="1" dirty="0"/>
              <a:t>” </a:t>
            </a:r>
            <a:r>
              <a:rPr lang="en-US" dirty="0"/>
              <a:t>replaces “</a:t>
            </a:r>
            <a:r>
              <a:rPr lang="en-US" dirty="0" smtClean="0"/>
              <a:t>exclusive </a:t>
            </a:r>
            <a:r>
              <a:rPr lang="en-US" dirty="0"/>
              <a:t>tax purpose”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Notion </a:t>
            </a:r>
            <a:r>
              <a:rPr lang="en-US" b="1" dirty="0"/>
              <a:t>not new to European </a:t>
            </a:r>
            <a:r>
              <a:rPr lang="en-US" b="1" dirty="0" smtClean="0"/>
              <a:t>Union : </a:t>
            </a:r>
            <a:r>
              <a:rPr lang="en-US" sz="1600" b="1" dirty="0" smtClean="0"/>
              <a:t>Halifax </a:t>
            </a:r>
            <a:r>
              <a:rPr lang="en-US" sz="1600" b="1" dirty="0"/>
              <a:t>case </a:t>
            </a:r>
            <a:r>
              <a:rPr lang="en-US" sz="1600" dirty="0"/>
              <a:t>- </a:t>
            </a:r>
            <a:r>
              <a:rPr lang="en-US" sz="1600" b="1" dirty="0"/>
              <a:t>ECJ,</a:t>
            </a:r>
            <a:r>
              <a:rPr lang="en-US" sz="1600" dirty="0"/>
              <a:t> </a:t>
            </a:r>
            <a:r>
              <a:rPr lang="en-US" sz="1600" b="1" dirty="0" smtClean="0"/>
              <a:t>2006</a:t>
            </a:r>
          </a:p>
          <a:p>
            <a:pPr lvl="1" algn="just">
              <a:buFont typeface="Wingdings" panose="05000000000000000000" pitchFamily="2" charset="2"/>
              <a:buChar char="v"/>
            </a:pPr>
            <a:endParaRPr lang="en-US" sz="1600" i="1" dirty="0"/>
          </a:p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The </a:t>
            </a:r>
            <a:r>
              <a:rPr lang="en-US" b="1" dirty="0">
                <a:solidFill>
                  <a:srgbClr val="C00000"/>
                </a:solidFill>
              </a:rPr>
              <a:t>third condition is common to Article </a:t>
            </a:r>
            <a:r>
              <a:rPr lang="en-US" b="1" dirty="0" smtClean="0">
                <a:solidFill>
                  <a:srgbClr val="C00000"/>
                </a:solidFill>
              </a:rPr>
              <a:t>L64 FTPC (EPT)</a:t>
            </a:r>
            <a:endParaRPr lang="en-US" b="1" dirty="0">
              <a:solidFill>
                <a:srgbClr val="C00000"/>
              </a:solidFill>
            </a:endParaRPr>
          </a:p>
          <a:p>
            <a:pPr algn="just"/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30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034862" y="927279"/>
            <a:ext cx="9324304" cy="534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331077" y="2009104"/>
            <a:ext cx="779171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II/ </a:t>
            </a:r>
            <a:r>
              <a:rPr lang="fr-FR" sz="5000" i="1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sz="50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notion of « abuse of </a:t>
            </a:r>
            <a:r>
              <a:rPr lang="fr-FR" sz="5000" i="1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sz="50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fr-FR" sz="5000" i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</a:t>
            </a:r>
            <a:r>
              <a:rPr lang="fr-FR" sz="5000" i="1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endParaRPr lang="fr-FR" sz="5000" i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fr-FR" sz="5000" i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5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7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41913"/>
            <a:ext cx="8915400" cy="3777622"/>
          </a:xfrm>
        </p:spPr>
        <p:txBody>
          <a:bodyPr/>
          <a:lstStyle/>
          <a:p>
            <a:pPr marL="457200" lvl="1" indent="0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8" name="Groupe 7"/>
          <p:cNvGrpSpPr/>
          <p:nvPr/>
        </p:nvGrpSpPr>
        <p:grpSpPr>
          <a:xfrm>
            <a:off x="5278581" y="2332153"/>
            <a:ext cx="5436623" cy="3419303"/>
            <a:chOff x="5278582" y="2321072"/>
            <a:chExt cx="5436623" cy="3419303"/>
          </a:xfrm>
        </p:grpSpPr>
        <p:grpSp>
          <p:nvGrpSpPr>
            <p:cNvPr id="13" name="Groupe 12"/>
            <p:cNvGrpSpPr/>
            <p:nvPr/>
          </p:nvGrpSpPr>
          <p:grpSpPr>
            <a:xfrm>
              <a:off x="5278582" y="2321072"/>
              <a:ext cx="2348245" cy="3419303"/>
              <a:chOff x="9035934" y="2261061"/>
              <a:chExt cx="2348245" cy="341930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035934" y="2261061"/>
                <a:ext cx="1729048" cy="9393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USA</a:t>
                </a: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35934" y="4741025"/>
                <a:ext cx="1729048" cy="9393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France</a:t>
                </a:r>
              </a:p>
            </p:txBody>
          </p:sp>
          <p:cxnSp>
            <p:nvCxnSpPr>
              <p:cNvPr id="7" name="Connecteur droit 6"/>
              <p:cNvCxnSpPr>
                <a:stCxn id="4" idx="2"/>
                <a:endCxn id="5" idx="0"/>
              </p:cNvCxnSpPr>
              <p:nvPr/>
            </p:nvCxnSpPr>
            <p:spPr>
              <a:xfrm>
                <a:off x="9900458" y="3200400"/>
                <a:ext cx="0" cy="154062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Flèche courbée vers le haut 11"/>
              <p:cNvSpPr/>
              <p:nvPr/>
            </p:nvSpPr>
            <p:spPr>
              <a:xfrm rot="16200000">
                <a:off x="9913518" y="3768181"/>
                <a:ext cx="2442558" cy="498764"/>
              </a:xfrm>
              <a:prstGeom prst="curvedUp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ZoneTexte 5"/>
            <p:cNvSpPr txBox="1"/>
            <p:nvPr/>
          </p:nvSpPr>
          <p:spPr>
            <a:xfrm>
              <a:off x="7779786" y="3892908"/>
              <a:ext cx="29354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/>
                <a:t>Withholding</a:t>
              </a:r>
              <a:r>
                <a:rPr lang="fr-FR" sz="1200" b="1" dirty="0" smtClean="0"/>
                <a:t> </a:t>
              </a:r>
              <a:r>
                <a:rPr lang="fr-FR" sz="1200" b="1" dirty="0" err="1" smtClean="0"/>
                <a:t>tax</a:t>
              </a:r>
              <a:r>
                <a:rPr lang="fr-FR" sz="1200" b="1" dirty="0" smtClean="0"/>
                <a:t> : 5% France/USA DTT </a:t>
              </a:r>
              <a:endParaRPr lang="fr-FR" sz="1200" b="1" dirty="0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278581" y="2332153"/>
            <a:ext cx="5747607" cy="3419303"/>
            <a:chOff x="5278581" y="2321071"/>
            <a:chExt cx="5747607" cy="3419303"/>
          </a:xfrm>
        </p:grpSpPr>
        <p:grpSp>
          <p:nvGrpSpPr>
            <p:cNvPr id="14" name="Groupe 13"/>
            <p:cNvGrpSpPr/>
            <p:nvPr/>
          </p:nvGrpSpPr>
          <p:grpSpPr>
            <a:xfrm>
              <a:off x="5278581" y="2321071"/>
              <a:ext cx="2348246" cy="3419303"/>
              <a:chOff x="9035934" y="2261061"/>
              <a:chExt cx="2348246" cy="341930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9035934" y="2261061"/>
                <a:ext cx="1729048" cy="9393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USA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9035934" y="4741025"/>
                <a:ext cx="1729048" cy="9393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France</a:t>
                </a:r>
              </a:p>
            </p:txBody>
          </p:sp>
          <p:cxnSp>
            <p:nvCxnSpPr>
              <p:cNvPr id="17" name="Connecteur droit 16"/>
              <p:cNvCxnSpPr>
                <a:stCxn id="15" idx="2"/>
                <a:endCxn id="16" idx="0"/>
              </p:cNvCxnSpPr>
              <p:nvPr/>
            </p:nvCxnSpPr>
            <p:spPr>
              <a:xfrm>
                <a:off x="9900458" y="3200400"/>
                <a:ext cx="0" cy="154062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9035934" y="3501042"/>
                <a:ext cx="1729048" cy="9393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Luxemburg</a:t>
                </a:r>
              </a:p>
            </p:txBody>
          </p:sp>
          <p:sp>
            <p:nvSpPr>
              <p:cNvPr id="19" name="Flèche courbée vers le haut 18"/>
              <p:cNvSpPr/>
              <p:nvPr/>
            </p:nvSpPr>
            <p:spPr>
              <a:xfrm rot="16200000">
                <a:off x="10511816" y="4355396"/>
                <a:ext cx="1245964" cy="498764"/>
              </a:xfrm>
              <a:prstGeom prst="curvedUp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lèche courbée vers le haut 19"/>
              <p:cNvSpPr/>
              <p:nvPr/>
            </p:nvSpPr>
            <p:spPr>
              <a:xfrm rot="16200000">
                <a:off x="10542041" y="3139658"/>
                <a:ext cx="1185512" cy="498764"/>
              </a:xfrm>
              <a:prstGeom prst="curvedUp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" name="ZoneTexte 21"/>
            <p:cNvSpPr txBox="1"/>
            <p:nvPr/>
          </p:nvSpPr>
          <p:spPr>
            <a:xfrm>
              <a:off x="7779786" y="3260410"/>
              <a:ext cx="3246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/>
                <a:t>Withholding</a:t>
              </a:r>
              <a:r>
                <a:rPr lang="fr-FR" sz="1200" b="1" dirty="0" smtClean="0"/>
                <a:t> </a:t>
              </a:r>
              <a:r>
                <a:rPr lang="fr-FR" sz="1200" b="1" dirty="0" err="1" smtClean="0"/>
                <a:t>tax</a:t>
              </a:r>
              <a:r>
                <a:rPr lang="fr-FR" sz="1200" b="1" dirty="0" smtClean="0"/>
                <a:t> : 5% Luxemburg/USA DTT </a:t>
              </a:r>
              <a:endParaRPr lang="fr-FR" sz="1200" b="1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7779786" y="4629222"/>
              <a:ext cx="28248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/>
                <a:t>Withholding</a:t>
              </a:r>
              <a:r>
                <a:rPr lang="fr-FR" sz="1200" b="1" dirty="0" smtClean="0"/>
                <a:t> </a:t>
              </a:r>
              <a:r>
                <a:rPr lang="fr-FR" sz="1200" b="1" dirty="0" err="1" smtClean="0"/>
                <a:t>tax</a:t>
              </a:r>
              <a:r>
                <a:rPr lang="fr-FR" sz="1200" b="1" dirty="0" smtClean="0"/>
                <a:t> : Exempt by EU </a:t>
              </a:r>
              <a:r>
                <a:rPr lang="fr-FR" sz="1200" b="1" dirty="0" err="1" smtClean="0"/>
                <a:t>law</a:t>
              </a:r>
              <a:r>
                <a:rPr lang="fr-FR" sz="1200" b="1" dirty="0" smtClean="0"/>
                <a:t> </a:t>
              </a:r>
              <a:endParaRPr lang="fr-FR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327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abuse of law concept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(the EPT) (1/2)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2925" y="2100348"/>
            <a:ext cx="9193674" cy="4757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Literal application of provisions against the initial objective sought by the author /  </a:t>
            </a:r>
            <a:r>
              <a:rPr lang="fr-FR" b="1" dirty="0">
                <a:solidFill>
                  <a:srgbClr val="C00000"/>
                </a:solidFill>
              </a:rPr>
              <a:t>Non-</a:t>
            </a:r>
            <a:r>
              <a:rPr lang="fr-FR" b="1" dirty="0" err="1">
                <a:solidFill>
                  <a:srgbClr val="C00000"/>
                </a:solidFill>
              </a:rPr>
              <a:t>genuine</a:t>
            </a:r>
            <a:r>
              <a:rPr lang="fr-FR" b="1" dirty="0">
                <a:solidFill>
                  <a:srgbClr val="C00000"/>
                </a:solidFill>
              </a:rPr>
              <a:t> arrangements</a:t>
            </a:r>
          </a:p>
          <a:p>
            <a:pPr marL="0" indent="0">
              <a:buNone/>
            </a:pPr>
            <a:endParaRPr lang="fr-FR" sz="1000" b="1" dirty="0">
              <a:solidFill>
                <a:srgbClr val="C00000"/>
              </a:solidFill>
            </a:endParaRPr>
          </a:p>
          <a:p>
            <a:r>
              <a:rPr lang="en-US" sz="1600" b="1" dirty="0"/>
              <a:t>Much</a:t>
            </a:r>
            <a:r>
              <a:rPr lang="en-US" sz="1600" dirty="0"/>
              <a:t> </a:t>
            </a:r>
            <a:r>
              <a:rPr lang="en-US" sz="1600" b="1" dirty="0"/>
              <a:t>easier to focus on the artificiality </a:t>
            </a:r>
            <a:r>
              <a:rPr lang="en-US" sz="1600" dirty="0"/>
              <a:t>of the </a:t>
            </a:r>
            <a:r>
              <a:rPr lang="en-US" sz="1600" dirty="0" smtClean="0"/>
              <a:t>arrangement</a:t>
            </a:r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pPr algn="just"/>
            <a:r>
              <a:rPr lang="fr-FR" sz="1600" b="1" dirty="0" err="1">
                <a:solidFill>
                  <a:srgbClr val="C00000"/>
                </a:solidFill>
              </a:rPr>
              <a:t>Material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 smtClean="0">
                <a:solidFill>
                  <a:srgbClr val="C00000"/>
                </a:solidFill>
              </a:rPr>
              <a:t>criteria</a:t>
            </a:r>
            <a:r>
              <a:rPr lang="fr-FR" sz="1600" b="1" dirty="0">
                <a:solidFill>
                  <a:srgbClr val="C00000"/>
                </a:solidFill>
              </a:rPr>
              <a:t>:  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tx1"/>
                </a:solidFill>
              </a:rPr>
              <a:t>Absence of </a:t>
            </a:r>
            <a:r>
              <a:rPr lang="fr-FR" dirty="0" err="1">
                <a:solidFill>
                  <a:schemeClr val="tx1"/>
                </a:solidFill>
              </a:rPr>
              <a:t>employees</a:t>
            </a:r>
            <a:endParaRPr lang="fr-FR" dirty="0">
              <a:solidFill>
                <a:schemeClr val="tx1"/>
              </a:solidFill>
            </a:endParaRP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tx1"/>
                </a:solidFill>
              </a:rPr>
              <a:t>Absence of </a:t>
            </a:r>
            <a:r>
              <a:rPr lang="fr-FR" dirty="0" err="1">
                <a:solidFill>
                  <a:schemeClr val="tx1"/>
                </a:solidFill>
              </a:rPr>
              <a:t>mean</a:t>
            </a:r>
            <a:r>
              <a:rPr lang="fr-FR" dirty="0">
                <a:solidFill>
                  <a:schemeClr val="tx1"/>
                </a:solidFill>
              </a:rPr>
              <a:t> of production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tx1"/>
                </a:solidFill>
              </a:rPr>
              <a:t>Absence of </a:t>
            </a:r>
            <a:r>
              <a:rPr lang="fr-FR" dirty="0" err="1">
                <a:solidFill>
                  <a:schemeClr val="tx1"/>
                </a:solidFill>
              </a:rPr>
              <a:t>o</a:t>
            </a:r>
            <a:r>
              <a:rPr lang="fr-FR" dirty="0" err="1" smtClean="0">
                <a:solidFill>
                  <a:schemeClr val="tx1"/>
                </a:solidFill>
              </a:rPr>
              <a:t>rdinary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</a:t>
            </a:r>
            <a:r>
              <a:rPr lang="fr-FR" dirty="0" err="1" smtClean="0">
                <a:solidFill>
                  <a:schemeClr val="tx1"/>
                </a:solidFill>
              </a:rPr>
              <a:t>eneral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m</a:t>
            </a:r>
            <a:r>
              <a:rPr lang="fr-FR" dirty="0" smtClean="0">
                <a:solidFill>
                  <a:schemeClr val="tx1"/>
                </a:solidFill>
              </a:rPr>
              <a:t>eeting</a:t>
            </a:r>
            <a:endParaRPr lang="fr-FR" dirty="0">
              <a:solidFill>
                <a:schemeClr val="tx1"/>
              </a:solidFill>
            </a:endParaRP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b="1" dirty="0" err="1">
                <a:solidFill>
                  <a:srgbClr val="C00000"/>
                </a:solidFill>
              </a:rPr>
              <a:t>Economic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 smtClean="0">
                <a:solidFill>
                  <a:srgbClr val="C00000"/>
                </a:solidFill>
              </a:rPr>
              <a:t>criteria</a:t>
            </a:r>
            <a:r>
              <a:rPr lang="fr-FR" sz="1600" b="1" dirty="0">
                <a:solidFill>
                  <a:srgbClr val="C00000"/>
                </a:solidFill>
              </a:rPr>
              <a:t>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dirty="0"/>
              <a:t>No operational </a:t>
            </a:r>
            <a:r>
              <a:rPr lang="en-US" dirty="0" smtClean="0"/>
              <a:t>activity</a:t>
            </a:r>
            <a:r>
              <a:rPr lang="en-US" dirty="0"/>
              <a:t>	 </a:t>
            </a:r>
            <a:endParaRPr lang="fr-FR" dirty="0"/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dirty="0"/>
              <a:t>Absence of risk </a:t>
            </a:r>
            <a:r>
              <a:rPr lang="en-US" dirty="0" smtClean="0"/>
              <a:t>borne by the company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6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abuse of law concept (the EPT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(2/2)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Exclusive purpose test / </a:t>
            </a:r>
            <a:r>
              <a:rPr lang="fr-FR" b="1" dirty="0" smtClean="0">
                <a:solidFill>
                  <a:srgbClr val="C00000"/>
                </a:solidFill>
              </a:rPr>
              <a:t>Principal </a:t>
            </a:r>
            <a:r>
              <a:rPr lang="fr-FR" b="1" dirty="0">
                <a:solidFill>
                  <a:srgbClr val="C00000"/>
                </a:solidFill>
              </a:rPr>
              <a:t>purpose test</a:t>
            </a:r>
          </a:p>
          <a:p>
            <a:pPr marL="0" indent="0">
              <a:buNone/>
            </a:pPr>
            <a:endParaRPr lang="fr-FR" sz="2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1600" dirty="0">
                <a:solidFill>
                  <a:schemeClr val="tx1"/>
                </a:solidFill>
              </a:rPr>
              <a:t>Even if the literal application criteria is no longer mandatory for an act to be regarded as an abuse of law, </a:t>
            </a:r>
            <a:r>
              <a:rPr lang="en-US" sz="1600" b="1" dirty="0">
                <a:solidFill>
                  <a:schemeClr val="tx1"/>
                </a:solidFill>
              </a:rPr>
              <a:t>it remains necessary to demonstrate that the arrangement has a tax purpose</a:t>
            </a:r>
            <a:r>
              <a:rPr lang="en-US" sz="1600" dirty="0">
                <a:solidFill>
                  <a:schemeClr val="tx1"/>
                </a:solidFill>
              </a:rPr>
              <a:t>	</a:t>
            </a:r>
          </a:p>
          <a:p>
            <a:pPr algn="just"/>
            <a:endParaRPr lang="fr-FR" sz="700" dirty="0">
              <a:solidFill>
                <a:schemeClr val="tx1"/>
              </a:solidFill>
            </a:endParaRPr>
          </a:p>
          <a:p>
            <a:pPr algn="just"/>
            <a:r>
              <a:rPr lang="en-US" sz="1600" dirty="0"/>
              <a:t>“</a:t>
            </a:r>
            <a:r>
              <a:rPr lang="en-US" sz="1600" i="1" dirty="0"/>
              <a:t>An arrangement may not be qualified as an abuse of law if it does not provide any tax advantage</a:t>
            </a:r>
            <a:r>
              <a:rPr lang="en-US" sz="1600" dirty="0"/>
              <a:t>” – </a:t>
            </a:r>
            <a:r>
              <a:rPr lang="en-US" sz="1600" b="1" dirty="0"/>
              <a:t>Pharmacie des Chalonges case</a:t>
            </a:r>
            <a:r>
              <a:rPr lang="en-US" sz="1600" dirty="0"/>
              <a:t>, </a:t>
            </a:r>
            <a:r>
              <a:rPr lang="en-US" sz="1600" b="1" dirty="0"/>
              <a:t>FASC, 5 March 2007</a:t>
            </a:r>
          </a:p>
          <a:p>
            <a:pPr algn="just"/>
            <a:endParaRPr lang="en-US" sz="500" dirty="0"/>
          </a:p>
          <a:p>
            <a:pPr algn="just"/>
            <a:endParaRPr lang="en-US" sz="300" dirty="0"/>
          </a:p>
          <a:p>
            <a:pPr algn="just">
              <a:buFont typeface="Wingdings" panose="05000000000000000000" pitchFamily="2" charset="2"/>
              <a:buChar char="è"/>
            </a:pPr>
            <a:r>
              <a:rPr lang="en-US" b="1" dirty="0"/>
              <a:t>In our situation, the abuse of law within the meaning of article L. 64 of the French Tax Procedure Code may not be claimed by the French Tax </a:t>
            </a:r>
            <a:r>
              <a:rPr lang="en-US" b="1" dirty="0" smtClean="0"/>
              <a:t>Authorities because there </a:t>
            </a:r>
            <a:r>
              <a:rPr lang="en-US" b="1" dirty="0"/>
              <a:t>i</a:t>
            </a:r>
            <a:r>
              <a:rPr lang="en-US" b="1" dirty="0" smtClean="0"/>
              <a:t>s no tax advantage</a:t>
            </a:r>
            <a:endParaRPr lang="fr-FR" b="1" dirty="0"/>
          </a:p>
          <a:p>
            <a:pPr algn="just"/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0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Abuse of law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ATAD (the PPT) (1/3)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C00000"/>
                </a:solidFill>
              </a:rPr>
              <a:t>New concept : </a:t>
            </a:r>
            <a:r>
              <a:rPr lang="fr-FR" b="1" dirty="0" err="1" smtClean="0">
                <a:solidFill>
                  <a:srgbClr val="C00000"/>
                </a:solidFill>
              </a:rPr>
              <a:t>lack</a:t>
            </a:r>
            <a:r>
              <a:rPr lang="fr-FR" b="1" dirty="0" smtClean="0">
                <a:solidFill>
                  <a:srgbClr val="C00000"/>
                </a:solidFill>
              </a:rPr>
              <a:t> of guidelines in French case law</a:t>
            </a:r>
          </a:p>
          <a:p>
            <a:pPr marL="0" indent="0">
              <a:buNone/>
            </a:pPr>
            <a:endParaRPr lang="fr-FR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b="1" dirty="0" err="1" smtClean="0">
                <a:solidFill>
                  <a:srgbClr val="C00000"/>
                </a:solidFill>
              </a:rPr>
              <a:t>Very</a:t>
            </a:r>
            <a:r>
              <a:rPr lang="fr-FR" b="1" dirty="0" smtClean="0">
                <a:solidFill>
                  <a:srgbClr val="C00000"/>
                </a:solidFill>
              </a:rPr>
              <a:t> important </a:t>
            </a:r>
            <a:r>
              <a:rPr lang="fr-FR" b="1" dirty="0" err="1" smtClean="0">
                <a:solidFill>
                  <a:srgbClr val="C00000"/>
                </a:solidFill>
              </a:rPr>
              <a:t>recent</a:t>
            </a:r>
            <a:r>
              <a:rPr lang="fr-FR" b="1" dirty="0" smtClean="0">
                <a:solidFill>
                  <a:srgbClr val="C00000"/>
                </a:solidFill>
              </a:rPr>
              <a:t> case:</a:t>
            </a:r>
            <a:r>
              <a:rPr lang="fr-FR" dirty="0"/>
              <a:t> </a:t>
            </a:r>
            <a:r>
              <a:rPr lang="fr-FR" b="1" dirty="0" err="1"/>
              <a:t>Danish</a:t>
            </a:r>
            <a:r>
              <a:rPr lang="fr-FR" b="1" dirty="0"/>
              <a:t> </a:t>
            </a:r>
            <a:r>
              <a:rPr lang="fr-FR" b="1" dirty="0" smtClean="0"/>
              <a:t>case</a:t>
            </a:r>
            <a:r>
              <a:rPr lang="fr-FR" b="1" dirty="0"/>
              <a:t>, 26 </a:t>
            </a:r>
            <a:r>
              <a:rPr lang="fr-FR" b="1" dirty="0" err="1"/>
              <a:t>February</a:t>
            </a:r>
            <a:r>
              <a:rPr lang="fr-FR" b="1" dirty="0"/>
              <a:t> 2019</a:t>
            </a:r>
          </a:p>
          <a:p>
            <a:endParaRPr lang="fr-FR" b="1" dirty="0"/>
          </a:p>
          <a:p>
            <a:r>
              <a:rPr lang="fr-FR" dirty="0" err="1"/>
              <a:t>Characterization</a:t>
            </a:r>
            <a:r>
              <a:rPr lang="fr-FR" dirty="0"/>
              <a:t> of an abuse of </a:t>
            </a:r>
            <a:r>
              <a:rPr lang="fr-FR" dirty="0" err="1"/>
              <a:t>law</a:t>
            </a:r>
            <a:r>
              <a:rPr lang="fr-FR" dirty="0"/>
              <a:t> </a:t>
            </a:r>
            <a:r>
              <a:rPr lang="fr-FR" dirty="0" err="1"/>
              <a:t>requires</a:t>
            </a:r>
            <a:r>
              <a:rPr lang="fr-FR" dirty="0"/>
              <a:t> </a:t>
            </a:r>
            <a:r>
              <a:rPr lang="fr-FR" b="1" dirty="0"/>
              <a:t>2 conditions: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b="1" dirty="0"/>
              <a:t>Purposes of the provision not achieved 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The intention to obtain a </a:t>
            </a:r>
            <a:r>
              <a:rPr lang="en-US" b="1" dirty="0"/>
              <a:t>tax advantage by artificial arrangement</a:t>
            </a:r>
          </a:p>
          <a:p>
            <a:endParaRPr lang="fr-FR" b="1" dirty="0"/>
          </a:p>
          <a:p>
            <a:pPr algn="just">
              <a:buFont typeface="Wingdings" panose="05000000000000000000" pitchFamily="2" charset="2"/>
              <a:buChar char="v"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3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Abuse of law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ATAD (the PPT)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(2/3)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830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Assessment </a:t>
            </a:r>
            <a:r>
              <a:rPr lang="en-US" b="1" dirty="0">
                <a:solidFill>
                  <a:srgbClr val="C00000"/>
                </a:solidFill>
              </a:rPr>
              <a:t>of artificiality</a:t>
            </a:r>
            <a:br>
              <a:rPr lang="en-US" b="1" dirty="0">
                <a:solidFill>
                  <a:srgbClr val="C00000"/>
                </a:solidFill>
              </a:rPr>
            </a:br>
            <a:endParaRPr lang="fr-FR" b="1" dirty="0"/>
          </a:p>
          <a:p>
            <a:r>
              <a:rPr lang="en-US" sz="1600" dirty="0"/>
              <a:t>Necessary</a:t>
            </a:r>
            <a:r>
              <a:rPr lang="fr-FR" sz="1600" dirty="0"/>
              <a:t> substance has to </a:t>
            </a:r>
            <a:r>
              <a:rPr lang="fr-FR" sz="1600" dirty="0" err="1"/>
              <a:t>give</a:t>
            </a:r>
            <a:r>
              <a:rPr lang="fr-FR" sz="1600" dirty="0"/>
              <a:t> </a:t>
            </a:r>
            <a:r>
              <a:rPr lang="en-US" sz="1600" b="1" dirty="0"/>
              <a:t>economic and commercial justification</a:t>
            </a:r>
          </a:p>
          <a:p>
            <a:endParaRPr lang="en-US" sz="1600" b="1" dirty="0"/>
          </a:p>
          <a:p>
            <a:r>
              <a:rPr lang="fr-FR" sz="1600" b="1" dirty="0"/>
              <a:t>Indications </a:t>
            </a:r>
            <a:r>
              <a:rPr lang="fr-FR" sz="1600" b="1" dirty="0" err="1"/>
              <a:t>wich</a:t>
            </a:r>
            <a:r>
              <a:rPr lang="fr-FR" sz="1600" b="1" dirty="0"/>
              <a:t> </a:t>
            </a:r>
            <a:r>
              <a:rPr lang="fr-FR" sz="1600" b="1" dirty="0" err="1"/>
              <a:t>may</a:t>
            </a:r>
            <a:r>
              <a:rPr lang="fr-FR" sz="1600" b="1" dirty="0"/>
              <a:t> lead to </a:t>
            </a:r>
            <a:r>
              <a:rPr lang="en-US" sz="1600" b="1" dirty="0"/>
              <a:t>the characterization of artificiality</a:t>
            </a:r>
            <a:r>
              <a:rPr lang="en-US" sz="1600" dirty="0"/>
              <a:t>:</a:t>
            </a:r>
            <a:endParaRPr lang="fr-FR" sz="1600" b="1" dirty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 err="1" smtClean="0"/>
              <a:t>Indictions</a:t>
            </a:r>
            <a:r>
              <a:rPr lang="en-US" dirty="0" smtClean="0"/>
              <a:t> based </a:t>
            </a:r>
            <a:r>
              <a:rPr lang="en-US" dirty="0"/>
              <a:t>on the use of income 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Indications of the existence of a </a:t>
            </a:r>
            <a:r>
              <a:rPr lang="en-US" dirty="0" smtClean="0"/>
              <a:t>relay company </a:t>
            </a:r>
            <a:endParaRPr lang="en-US" dirty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dirty="0"/>
              <a:t>Temporal proximity between operations and the entry into force of new tax laws</a:t>
            </a:r>
            <a:endParaRPr lang="fr-FR" dirty="0"/>
          </a:p>
          <a:p>
            <a:pPr lvl="1" algn="just">
              <a:buFont typeface="Wingdings" panose="05000000000000000000" pitchFamily="2" charset="2"/>
              <a:buChar char="v"/>
            </a:pPr>
            <a:endParaRPr lang="en-US" b="1" dirty="0"/>
          </a:p>
          <a:p>
            <a:pPr algn="just">
              <a:buFont typeface="Wingdings" panose="05000000000000000000" pitchFamily="2" charset="2"/>
              <a:buChar char="è"/>
            </a:pPr>
            <a:r>
              <a:rPr lang="en-US" sz="1600" b="1" dirty="0"/>
              <a:t>It is no longer possible to avoid the characterization of an abusive situation if no economic element is </a:t>
            </a:r>
            <a:r>
              <a:rPr lang="en-US" sz="1600" b="1" dirty="0" smtClean="0"/>
              <a:t>proven</a:t>
            </a:r>
          </a:p>
          <a:p>
            <a:pPr algn="just">
              <a:buFont typeface="Wingdings" panose="05000000000000000000" pitchFamily="2" charset="2"/>
              <a:buChar char="è"/>
            </a:pPr>
            <a:r>
              <a:rPr lang="en-US" sz="1600" b="1" dirty="0" smtClean="0"/>
              <a:t>Material &amp; legal substances may not be sufficient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00593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Abuse of law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ATAD (the PPT) (3/3)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830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Assessment </a:t>
            </a:r>
            <a:r>
              <a:rPr lang="en-US" b="1" dirty="0">
                <a:solidFill>
                  <a:srgbClr val="C00000"/>
                </a:solidFill>
              </a:rPr>
              <a:t>of a tax </a:t>
            </a:r>
            <a:r>
              <a:rPr lang="en-US" b="1" dirty="0" smtClean="0">
                <a:solidFill>
                  <a:srgbClr val="C00000"/>
                </a:solidFill>
              </a:rPr>
              <a:t>advantage </a:t>
            </a:r>
            <a:r>
              <a:rPr lang="en-US" b="1" dirty="0">
                <a:solidFill>
                  <a:srgbClr val="C00000"/>
                </a:solidFill>
              </a:rPr>
              <a:t>in the arrangement</a:t>
            </a:r>
            <a:br>
              <a:rPr lang="en-US" b="1" dirty="0">
                <a:solidFill>
                  <a:srgbClr val="C00000"/>
                </a:solidFill>
              </a:rPr>
            </a:br>
            <a:endParaRPr lang="fr-FR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It </a:t>
            </a:r>
            <a:r>
              <a:rPr lang="en-US" dirty="0" smtClean="0"/>
              <a:t>may no </a:t>
            </a:r>
            <a:r>
              <a:rPr lang="en-US" dirty="0"/>
              <a:t>longer </a:t>
            </a:r>
            <a:r>
              <a:rPr lang="en-US" dirty="0" smtClean="0"/>
              <a:t>be necessary </a:t>
            </a:r>
            <a:r>
              <a:rPr lang="en-US" dirty="0"/>
              <a:t>to characterize a tax </a:t>
            </a:r>
            <a:r>
              <a:rPr lang="en-US" dirty="0" smtClean="0"/>
              <a:t>advantage</a:t>
            </a:r>
            <a:endParaRPr lang="en-US" dirty="0"/>
          </a:p>
          <a:p>
            <a:pPr algn="just"/>
            <a:endParaRPr lang="en-US" sz="1600" b="1" dirty="0"/>
          </a:p>
          <a:p>
            <a:pPr algn="just"/>
            <a:r>
              <a:rPr lang="en-US" sz="1600" dirty="0"/>
              <a:t>Case refers to</a:t>
            </a:r>
            <a:r>
              <a:rPr lang="en-US" sz="1600" b="1" dirty="0"/>
              <a:t> “the intention to obtain an advantage”</a:t>
            </a:r>
          </a:p>
          <a:p>
            <a:pPr algn="just"/>
            <a:endParaRPr lang="en-US" sz="1600" b="1" dirty="0"/>
          </a:p>
          <a:p>
            <a:pPr algn="just"/>
            <a:r>
              <a:rPr lang="en-US" sz="1600" dirty="0"/>
              <a:t>It would be possible to </a:t>
            </a:r>
            <a:r>
              <a:rPr lang="en-US" sz="1600" b="1" dirty="0" smtClean="0"/>
              <a:t>characterize abuse </a:t>
            </a:r>
            <a:r>
              <a:rPr lang="en-US" sz="1600" b="1" dirty="0"/>
              <a:t>even if the tax treatment of the flow is not improved </a:t>
            </a:r>
            <a:r>
              <a:rPr lang="en-US" sz="1600" dirty="0"/>
              <a:t>by the implementation of this arrangement</a:t>
            </a:r>
          </a:p>
          <a:p>
            <a:pPr algn="just"/>
            <a:endParaRPr lang="en-US" sz="1600" b="1" dirty="0"/>
          </a:p>
          <a:p>
            <a:pPr algn="just">
              <a:buFont typeface="Wingdings" panose="05000000000000000000" pitchFamily="2" charset="2"/>
              <a:buChar char="è"/>
            </a:pPr>
            <a:r>
              <a:rPr lang="en-US" b="1" dirty="0"/>
              <a:t>The assessment of an abuse of law under </a:t>
            </a:r>
            <a:r>
              <a:rPr lang="en-US" b="1" dirty="0" smtClean="0"/>
              <a:t>PPT covers </a:t>
            </a:r>
            <a:r>
              <a:rPr lang="en-US" b="1" dirty="0"/>
              <a:t>a broader scope than the assessment of an abuse of law under </a:t>
            </a:r>
            <a:r>
              <a:rPr lang="en-US" b="1" dirty="0" smtClean="0"/>
              <a:t>EPT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4353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66908" y="2554535"/>
            <a:ext cx="7791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fr-FR" sz="5000" i="1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conclude</a:t>
            </a:r>
            <a:endParaRPr lang="fr-FR" sz="5000" i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5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8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741</TotalTime>
  <Words>631</Words>
  <Application>Microsoft Office PowerPoint</Application>
  <PresentationFormat>Grand écran</PresentationFormat>
  <Paragraphs>135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Wingdings</vt:lpstr>
      <vt:lpstr>Wingdings 3</vt:lpstr>
      <vt:lpstr>Brin</vt:lpstr>
      <vt:lpstr>The economic substance and the step transaction doctrines: a French perspective</vt:lpstr>
      <vt:lpstr>Introduction </vt:lpstr>
      <vt:lpstr>Présentation PowerPoint</vt:lpstr>
      <vt:lpstr>A) The traditional abuse of law concept in French tax law (1/2)</vt:lpstr>
      <vt:lpstr>A) The traditional abuse of law concept in French tax law (2/2)</vt:lpstr>
      <vt:lpstr>B) The implementation of the ATAD (1/2)</vt:lpstr>
      <vt:lpstr>B) The implementation of the ATAD (2/2)</vt:lpstr>
      <vt:lpstr>Présentation PowerPoint</vt:lpstr>
      <vt:lpstr>Présentation PowerPoint</vt:lpstr>
      <vt:lpstr>A) The traditional abuse of law concept (the EPT) (1/2)</vt:lpstr>
      <vt:lpstr>A) The traditional abuse of law concept (the EPT) (2/2)</vt:lpstr>
      <vt:lpstr>B) Abuse of law under the implementation of the ATAD (the PPT) (1/3)</vt:lpstr>
      <vt:lpstr>B) Abuse of law under the implementation of the ATAD (the PPT) (2/3)</vt:lpstr>
      <vt:lpstr>B) Abuse of law under the implementation of the ATAD (the PPT) (3/3)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 substance and the step transaction doctrines: a French perspective</dc:title>
  <dc:creator>Pierre VASSEUR</dc:creator>
  <cp:lastModifiedBy>Pierre VASSEUR</cp:lastModifiedBy>
  <cp:revision>65</cp:revision>
  <dcterms:created xsi:type="dcterms:W3CDTF">2019-04-07T10:32:30Z</dcterms:created>
  <dcterms:modified xsi:type="dcterms:W3CDTF">2019-04-29T13:49:16Z</dcterms:modified>
</cp:coreProperties>
</file>