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65" r:id="rId3"/>
    <p:sldId id="267" r:id="rId4"/>
    <p:sldId id="330" r:id="rId5"/>
    <p:sldId id="305" r:id="rId6"/>
    <p:sldId id="334" r:id="rId7"/>
    <p:sldId id="303" r:id="rId8"/>
    <p:sldId id="259" r:id="rId9"/>
    <p:sldId id="306" r:id="rId10"/>
    <p:sldId id="316" r:id="rId11"/>
    <p:sldId id="317" r:id="rId12"/>
    <p:sldId id="338" r:id="rId13"/>
    <p:sldId id="339" r:id="rId14"/>
    <p:sldId id="340" r:id="rId15"/>
    <p:sldId id="326" r:id="rId16"/>
    <p:sldId id="332" r:id="rId17"/>
    <p:sldId id="333" r:id="rId18"/>
    <p:sldId id="337" r:id="rId19"/>
    <p:sldId id="335" r:id="rId20"/>
    <p:sldId id="299" r:id="rId21"/>
    <p:sldId id="280" r:id="rId22"/>
    <p:sldId id="276" r:id="rId23"/>
    <p:sldId id="283" r:id="rId24"/>
    <p:sldId id="297" r:id="rId25"/>
    <p:sldId id="331" r:id="rId26"/>
    <p:sldId id="285" r:id="rId27"/>
    <p:sldId id="260" r:id="rId28"/>
    <p:sldId id="322" r:id="rId29"/>
    <p:sldId id="323" r:id="rId30"/>
    <p:sldId id="327" r:id="rId31"/>
    <p:sldId id="328" r:id="rId32"/>
    <p:sldId id="336" r:id="rId33"/>
    <p:sldId id="261" r:id="rId34"/>
    <p:sldId id="296" r:id="rId35"/>
    <p:sldId id="262" r:id="rId36"/>
    <p:sldId id="257" r:id="rId37"/>
  </p:sldIdLst>
  <p:sldSz cx="12192000" cy="6858000"/>
  <p:notesSz cx="6794500" cy="9931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ckwell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53" autoAdjust="0"/>
    <p:restoredTop sz="94764"/>
  </p:normalViewPr>
  <p:slideViewPr>
    <p:cSldViewPr snapToGrid="0" snapToObjects="1">
      <p:cViewPr varScale="1">
        <p:scale>
          <a:sx n="92" d="100"/>
          <a:sy n="92" d="100"/>
        </p:scale>
        <p:origin x="139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9D2B54-D0DA-4762-979E-5799FAEB5020}" type="doc">
      <dgm:prSet loTypeId="urn:microsoft.com/office/officeart/2008/layout/LinedLis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fr-FR"/>
        </a:p>
      </dgm:t>
    </dgm:pt>
    <dgm:pt modelId="{D72B48A7-B6A9-4DD0-80C7-B6FD4A207DC7}">
      <dgm:prSet phldrT="[Texte]" custT="1"/>
      <dgm:spPr/>
      <dgm:t>
        <a:bodyPr/>
        <a:lstStyle/>
        <a:p>
          <a:pPr algn="l"/>
          <a:r>
            <a:rPr lang="fr-FR" sz="2600" b="1" dirty="0" err="1" smtClean="0"/>
            <a:t>Context</a:t>
          </a:r>
          <a:endParaRPr lang="fr-FR" sz="2600" b="1" dirty="0"/>
        </a:p>
      </dgm:t>
    </dgm:pt>
    <dgm:pt modelId="{01BA4E94-9592-48B9-BCAB-4093DD0FC478}" type="parTrans" cxnId="{42742536-1E9B-4C15-9DD4-75532FA7D48D}">
      <dgm:prSet/>
      <dgm:spPr/>
      <dgm:t>
        <a:bodyPr/>
        <a:lstStyle/>
        <a:p>
          <a:endParaRPr lang="fr-FR" sz="1600"/>
        </a:p>
      </dgm:t>
    </dgm:pt>
    <dgm:pt modelId="{F70891F9-A924-472E-BC6C-932E29EE750D}" type="sibTrans" cxnId="{42742536-1E9B-4C15-9DD4-75532FA7D48D}">
      <dgm:prSet/>
      <dgm:spPr/>
      <dgm:t>
        <a:bodyPr/>
        <a:lstStyle/>
        <a:p>
          <a:endParaRPr lang="fr-FR" sz="1600"/>
        </a:p>
      </dgm:t>
    </dgm:pt>
    <dgm:pt modelId="{395D705D-20D2-49EA-A124-18EC74B1806E}">
      <dgm:prSet phldrT="[Texte]" custT="1"/>
      <dgm:spPr/>
      <dgm:t>
        <a:bodyPr rIns="72000"/>
        <a:lstStyle/>
        <a:p>
          <a:pPr algn="just"/>
          <a:r>
            <a:rPr lang="en-US" sz="1600" dirty="0" smtClean="0"/>
            <a:t>The growth of international trade has induced multinational companies to focus on the search for the most tax-efficient legal structures. </a:t>
          </a:r>
        </a:p>
      </dgm:t>
    </dgm:pt>
    <dgm:pt modelId="{1CDB89DC-CB73-41D5-BD10-050E38A1AA14}" type="parTrans" cxnId="{2166C26A-2679-4DC8-BC74-B9F485BC3896}">
      <dgm:prSet/>
      <dgm:spPr/>
      <dgm:t>
        <a:bodyPr/>
        <a:lstStyle/>
        <a:p>
          <a:endParaRPr lang="fr-FR" sz="1600"/>
        </a:p>
      </dgm:t>
    </dgm:pt>
    <dgm:pt modelId="{956FAC21-5362-4773-B774-8228A23949C5}" type="sibTrans" cxnId="{2166C26A-2679-4DC8-BC74-B9F485BC3896}">
      <dgm:prSet/>
      <dgm:spPr/>
      <dgm:t>
        <a:bodyPr/>
        <a:lstStyle/>
        <a:p>
          <a:endParaRPr lang="fr-FR" sz="1600"/>
        </a:p>
      </dgm:t>
    </dgm:pt>
    <dgm:pt modelId="{EB0303FC-76DF-46AA-BD29-2BE8DE20090C}">
      <dgm:prSet phldrT="[Texte]" custT="1"/>
      <dgm:spPr/>
      <dgm:t>
        <a:bodyPr rIns="72000"/>
        <a:lstStyle/>
        <a:p>
          <a:pPr algn="just"/>
          <a:r>
            <a:rPr lang="en-US" sz="1600" dirty="0" smtClean="0"/>
            <a:t>Faced with these strategies, the weaknesses of current rules create opportunities for base erosion and profit shifting.</a:t>
          </a:r>
          <a:endParaRPr lang="fr-FR" sz="1600" dirty="0"/>
        </a:p>
      </dgm:t>
    </dgm:pt>
    <dgm:pt modelId="{FF6C32A1-6B0A-4D07-A725-39E604F6D32E}" type="parTrans" cxnId="{1CE7C6C7-A2D0-436F-9417-ACAAF5828FF6}">
      <dgm:prSet/>
      <dgm:spPr/>
      <dgm:t>
        <a:bodyPr/>
        <a:lstStyle/>
        <a:p>
          <a:endParaRPr lang="fr-FR" sz="1600"/>
        </a:p>
      </dgm:t>
    </dgm:pt>
    <dgm:pt modelId="{67DDB397-66AA-4E5C-AB0A-E7CFBB0E9DC8}" type="sibTrans" cxnId="{1CE7C6C7-A2D0-436F-9417-ACAAF5828FF6}">
      <dgm:prSet/>
      <dgm:spPr/>
      <dgm:t>
        <a:bodyPr/>
        <a:lstStyle/>
        <a:p>
          <a:endParaRPr lang="fr-FR" sz="1600"/>
        </a:p>
      </dgm:t>
    </dgm:pt>
    <dgm:pt modelId="{275DBBFE-106B-4A84-A0C8-F1F19535BD02}">
      <dgm:prSet phldrT="[Texte]" custT="1"/>
      <dgm:spPr/>
      <dgm:t>
        <a:bodyPr/>
        <a:lstStyle/>
        <a:p>
          <a:r>
            <a:rPr lang="fr-FR" sz="2600" b="1" dirty="0" smtClean="0"/>
            <a:t>Impact</a:t>
          </a:r>
          <a:endParaRPr lang="fr-FR" sz="2600" b="1" dirty="0"/>
        </a:p>
      </dgm:t>
    </dgm:pt>
    <dgm:pt modelId="{DF4071D5-BE80-465E-8C18-62275606FB25}" type="parTrans" cxnId="{F3729703-4188-4D4B-AAB8-773FB9435190}">
      <dgm:prSet/>
      <dgm:spPr/>
      <dgm:t>
        <a:bodyPr/>
        <a:lstStyle/>
        <a:p>
          <a:endParaRPr lang="fr-FR" sz="1600"/>
        </a:p>
      </dgm:t>
    </dgm:pt>
    <dgm:pt modelId="{F418BF22-3DFB-43E6-BD05-FBC7468D280A}" type="sibTrans" cxnId="{F3729703-4188-4D4B-AAB8-773FB9435190}">
      <dgm:prSet/>
      <dgm:spPr/>
      <dgm:t>
        <a:bodyPr/>
        <a:lstStyle/>
        <a:p>
          <a:endParaRPr lang="fr-FR" sz="1600"/>
        </a:p>
      </dgm:t>
    </dgm:pt>
    <dgm:pt modelId="{E6D9C8B0-8712-43B6-BC02-D1D7F509AA85}">
      <dgm:prSet phldrT="[Texte]" custT="1"/>
      <dgm:spPr/>
      <dgm:t>
        <a:bodyPr/>
        <a:lstStyle/>
        <a:p>
          <a:pPr algn="just"/>
          <a:r>
            <a:rPr lang="en-US" sz="1600" dirty="0" smtClean="0"/>
            <a:t>The total impact on States tax income is assessed between 4 to 10 % of the overall corporate tax worldwide income.</a:t>
          </a:r>
          <a:endParaRPr lang="fr-FR" sz="1600" dirty="0"/>
        </a:p>
      </dgm:t>
    </dgm:pt>
    <dgm:pt modelId="{EEB49D42-0136-4556-BFC6-0D3BFDECD502}" type="parTrans" cxnId="{F8FA52C5-6157-4128-A1A3-B6BA2579D21C}">
      <dgm:prSet/>
      <dgm:spPr/>
      <dgm:t>
        <a:bodyPr/>
        <a:lstStyle/>
        <a:p>
          <a:endParaRPr lang="fr-FR" sz="1600"/>
        </a:p>
      </dgm:t>
    </dgm:pt>
    <dgm:pt modelId="{01A74B51-3020-46D7-8067-8792E4C5D964}" type="sibTrans" cxnId="{F8FA52C5-6157-4128-A1A3-B6BA2579D21C}">
      <dgm:prSet/>
      <dgm:spPr/>
      <dgm:t>
        <a:bodyPr/>
        <a:lstStyle/>
        <a:p>
          <a:endParaRPr lang="fr-FR" sz="1600"/>
        </a:p>
      </dgm:t>
    </dgm:pt>
    <dgm:pt modelId="{6F7265DF-F49E-4DA8-8BBE-23367AFAB8AE}">
      <dgm:prSet custT="1"/>
      <dgm:spPr/>
      <dgm:t>
        <a:bodyPr/>
        <a:lstStyle/>
        <a:p>
          <a:pPr algn="just"/>
          <a:r>
            <a:rPr lang="en-US" sz="1600" dirty="0" smtClean="0"/>
            <a:t>The first objective is to restore confidence in the system.</a:t>
          </a:r>
          <a:endParaRPr lang="fr-FR" sz="1600" dirty="0"/>
        </a:p>
      </dgm:t>
    </dgm:pt>
    <dgm:pt modelId="{4B0AF581-F267-4583-BEE2-4F278ACEF2B7}" type="parTrans" cxnId="{B6DF9EEA-BA23-41F8-B67A-CD0B007F615F}">
      <dgm:prSet/>
      <dgm:spPr/>
      <dgm:t>
        <a:bodyPr/>
        <a:lstStyle/>
        <a:p>
          <a:endParaRPr lang="fr-FR" sz="1600"/>
        </a:p>
      </dgm:t>
    </dgm:pt>
    <dgm:pt modelId="{99E1E905-B187-4E64-9DC9-E18CBC106C62}" type="sibTrans" cxnId="{B6DF9EEA-BA23-41F8-B67A-CD0B007F615F}">
      <dgm:prSet/>
      <dgm:spPr/>
      <dgm:t>
        <a:bodyPr/>
        <a:lstStyle/>
        <a:p>
          <a:endParaRPr lang="fr-FR" sz="1600"/>
        </a:p>
      </dgm:t>
    </dgm:pt>
    <dgm:pt modelId="{C6626830-F91F-4DCF-8C37-8B07A83BC794}">
      <dgm:prSet custT="1"/>
      <dgm:spPr/>
      <dgm:t>
        <a:bodyPr/>
        <a:lstStyle/>
        <a:p>
          <a:pPr algn="just"/>
          <a:r>
            <a:rPr lang="en-US" sz="1600" b="0" dirty="0" smtClean="0"/>
            <a:t>The second objective is to ensure that profits are taxed where economic activities take place and value is created. </a:t>
          </a:r>
          <a:endParaRPr lang="fr-FR" sz="1600" b="0" dirty="0"/>
        </a:p>
      </dgm:t>
    </dgm:pt>
    <dgm:pt modelId="{05630952-52BC-4E10-BE01-589A5B956F5F}" type="parTrans" cxnId="{434E255F-71BC-4714-AA39-B8E8B3BB5B76}">
      <dgm:prSet/>
      <dgm:spPr/>
      <dgm:t>
        <a:bodyPr/>
        <a:lstStyle/>
        <a:p>
          <a:endParaRPr lang="fr-FR" sz="1600"/>
        </a:p>
      </dgm:t>
    </dgm:pt>
    <dgm:pt modelId="{6D8435E4-ACA1-4410-A993-32EAB238616D}" type="sibTrans" cxnId="{434E255F-71BC-4714-AA39-B8E8B3BB5B76}">
      <dgm:prSet/>
      <dgm:spPr/>
      <dgm:t>
        <a:bodyPr/>
        <a:lstStyle/>
        <a:p>
          <a:endParaRPr lang="fr-FR" sz="1600"/>
        </a:p>
      </dgm:t>
    </dgm:pt>
    <dgm:pt modelId="{D8C719AD-C91C-4F75-89D2-C768DE9F0FD5}">
      <dgm:prSet phldrT="[Texte]" custT="1"/>
      <dgm:spPr/>
      <dgm:t>
        <a:bodyPr/>
        <a:lstStyle/>
        <a:p>
          <a:r>
            <a:rPr lang="fr-FR" sz="2600" b="1" i="0" dirty="0" smtClean="0"/>
            <a:t>Objectives</a:t>
          </a:r>
          <a:endParaRPr lang="fr-FR" sz="2600" b="1" i="0" dirty="0"/>
        </a:p>
      </dgm:t>
    </dgm:pt>
    <dgm:pt modelId="{63D633C7-9949-4949-BD55-ECD48B1C7718}" type="sibTrans" cxnId="{91B782E8-980E-4804-B544-6D795CE21479}">
      <dgm:prSet/>
      <dgm:spPr/>
      <dgm:t>
        <a:bodyPr/>
        <a:lstStyle/>
        <a:p>
          <a:endParaRPr lang="fr-FR" sz="1600"/>
        </a:p>
      </dgm:t>
    </dgm:pt>
    <dgm:pt modelId="{CA77AB98-DD87-4A93-909C-30A8A9114325}" type="parTrans" cxnId="{91B782E8-980E-4804-B544-6D795CE21479}">
      <dgm:prSet/>
      <dgm:spPr/>
      <dgm:t>
        <a:bodyPr/>
        <a:lstStyle/>
        <a:p>
          <a:endParaRPr lang="fr-FR" sz="1600"/>
        </a:p>
      </dgm:t>
    </dgm:pt>
    <dgm:pt modelId="{D9B93D1F-586A-4DFC-85F3-5A4739F43316}">
      <dgm:prSet phldrT="[Texte]" custT="1"/>
      <dgm:spPr/>
      <dgm:t>
        <a:bodyPr rIns="72000"/>
        <a:lstStyle/>
        <a:p>
          <a:pPr algn="just"/>
          <a:endParaRPr lang="en-US" sz="1600" dirty="0" smtClean="0"/>
        </a:p>
      </dgm:t>
    </dgm:pt>
    <dgm:pt modelId="{45EFCACE-F900-4326-888C-913F3A481B2D}" type="parTrans" cxnId="{F06B8A3A-33C7-4B63-9A5E-62BA4186F828}">
      <dgm:prSet/>
      <dgm:spPr/>
      <dgm:t>
        <a:bodyPr/>
        <a:lstStyle/>
        <a:p>
          <a:endParaRPr lang="fr-FR"/>
        </a:p>
      </dgm:t>
    </dgm:pt>
    <dgm:pt modelId="{D32EA3FF-9738-4CFC-8E09-F5FC168DE605}" type="sibTrans" cxnId="{F06B8A3A-33C7-4B63-9A5E-62BA4186F828}">
      <dgm:prSet/>
      <dgm:spPr/>
      <dgm:t>
        <a:bodyPr/>
        <a:lstStyle/>
        <a:p>
          <a:endParaRPr lang="fr-FR"/>
        </a:p>
      </dgm:t>
    </dgm:pt>
    <dgm:pt modelId="{DA78C0C3-C0A7-403A-AF12-77B34DD93DFB}">
      <dgm:prSet phldrT="[Texte]" custT="1"/>
      <dgm:spPr/>
      <dgm:t>
        <a:bodyPr/>
        <a:lstStyle/>
        <a:p>
          <a:pPr algn="just"/>
          <a:endParaRPr lang="fr-FR" sz="1600" dirty="0"/>
        </a:p>
      </dgm:t>
    </dgm:pt>
    <dgm:pt modelId="{D4C2C5C3-5B3C-4711-8402-5888A8475EF4}" type="parTrans" cxnId="{107056E3-BD5A-4430-9019-DA7C2A8428C4}">
      <dgm:prSet/>
      <dgm:spPr/>
      <dgm:t>
        <a:bodyPr/>
        <a:lstStyle/>
        <a:p>
          <a:endParaRPr lang="fr-FR"/>
        </a:p>
      </dgm:t>
    </dgm:pt>
    <dgm:pt modelId="{7A3ACCCA-6010-427C-8D8D-F1DE9C8471A7}" type="sibTrans" cxnId="{107056E3-BD5A-4430-9019-DA7C2A8428C4}">
      <dgm:prSet/>
      <dgm:spPr/>
      <dgm:t>
        <a:bodyPr/>
        <a:lstStyle/>
        <a:p>
          <a:endParaRPr lang="fr-FR"/>
        </a:p>
      </dgm:t>
    </dgm:pt>
    <dgm:pt modelId="{DAF89398-8D1D-4E85-8AFC-22FCC8373D59}">
      <dgm:prSet phldrT="[Texte]" custT="1"/>
      <dgm:spPr/>
      <dgm:t>
        <a:bodyPr/>
        <a:lstStyle/>
        <a:p>
          <a:pPr algn="just"/>
          <a:r>
            <a:rPr lang="fr-FR" sz="1600" dirty="0" smtClean="0"/>
            <a:t>It </a:t>
          </a:r>
          <a:r>
            <a:rPr lang="en-US" sz="1600" dirty="0" smtClean="0"/>
            <a:t>means 100 to 240 billion euros per year.</a:t>
          </a:r>
          <a:endParaRPr lang="fr-FR" sz="1600" dirty="0"/>
        </a:p>
      </dgm:t>
    </dgm:pt>
    <dgm:pt modelId="{38C457B4-C1E5-4646-9971-E3DAEC729D83}" type="sibTrans" cxnId="{0C7482A0-0B8A-4AF7-868A-1F93C6EB3A2C}">
      <dgm:prSet/>
      <dgm:spPr/>
      <dgm:t>
        <a:bodyPr/>
        <a:lstStyle/>
        <a:p>
          <a:endParaRPr lang="fr-FR" sz="1600"/>
        </a:p>
      </dgm:t>
    </dgm:pt>
    <dgm:pt modelId="{9B40B2D0-E3AB-455E-B2F2-C7C5CA529A96}" type="parTrans" cxnId="{0C7482A0-0B8A-4AF7-868A-1F93C6EB3A2C}">
      <dgm:prSet/>
      <dgm:spPr/>
      <dgm:t>
        <a:bodyPr/>
        <a:lstStyle/>
        <a:p>
          <a:endParaRPr lang="fr-FR" sz="1600"/>
        </a:p>
      </dgm:t>
    </dgm:pt>
    <dgm:pt modelId="{0301B69B-07D8-4850-9388-0A471ABA2EE5}" type="pres">
      <dgm:prSet presAssocID="{CF9D2B54-D0DA-4762-979E-5799FAEB502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167DDACF-807F-46C4-B9F1-8B8675FA3B31}" type="pres">
      <dgm:prSet presAssocID="{D72B48A7-B6A9-4DD0-80C7-B6FD4A207DC7}" presName="thickLine" presStyleLbl="alignNode1" presStyleIdx="0" presStyleCnt="3"/>
      <dgm:spPr/>
    </dgm:pt>
    <dgm:pt modelId="{4B753B6F-08EB-4BFA-8783-407067684B2E}" type="pres">
      <dgm:prSet presAssocID="{D72B48A7-B6A9-4DD0-80C7-B6FD4A207DC7}" presName="horz1" presStyleCnt="0"/>
      <dgm:spPr/>
    </dgm:pt>
    <dgm:pt modelId="{0D77C087-4F94-4D1B-ACFE-9A87A12AF800}" type="pres">
      <dgm:prSet presAssocID="{D72B48A7-B6A9-4DD0-80C7-B6FD4A207DC7}" presName="tx1" presStyleLbl="revTx" presStyleIdx="0" presStyleCnt="11" custScaleX="111813"/>
      <dgm:spPr/>
      <dgm:t>
        <a:bodyPr/>
        <a:lstStyle/>
        <a:p>
          <a:endParaRPr lang="fr-FR"/>
        </a:p>
      </dgm:t>
    </dgm:pt>
    <dgm:pt modelId="{8D57300D-5E16-435B-9150-717B1557B525}" type="pres">
      <dgm:prSet presAssocID="{D72B48A7-B6A9-4DD0-80C7-B6FD4A207DC7}" presName="vert1" presStyleCnt="0"/>
      <dgm:spPr/>
    </dgm:pt>
    <dgm:pt modelId="{41FAE60A-05B5-443F-A12B-8EF1292F24E4}" type="pres">
      <dgm:prSet presAssocID="{395D705D-20D2-49EA-A124-18EC74B1806E}" presName="vertSpace2a" presStyleCnt="0"/>
      <dgm:spPr/>
    </dgm:pt>
    <dgm:pt modelId="{7E827BBE-CC42-4A42-8973-3580C65EBE21}" type="pres">
      <dgm:prSet presAssocID="{395D705D-20D2-49EA-A124-18EC74B1806E}" presName="horz2" presStyleCnt="0"/>
      <dgm:spPr/>
    </dgm:pt>
    <dgm:pt modelId="{A1B976E2-B457-417F-93B2-412C54A79D68}" type="pres">
      <dgm:prSet presAssocID="{395D705D-20D2-49EA-A124-18EC74B1806E}" presName="horzSpace2" presStyleCnt="0"/>
      <dgm:spPr/>
    </dgm:pt>
    <dgm:pt modelId="{0E879458-C09B-4FCC-89E2-51CBF0B9A55A}" type="pres">
      <dgm:prSet presAssocID="{395D705D-20D2-49EA-A124-18EC74B1806E}" presName="tx2" presStyleLbl="revTx" presStyleIdx="1" presStyleCnt="11"/>
      <dgm:spPr/>
      <dgm:t>
        <a:bodyPr/>
        <a:lstStyle/>
        <a:p>
          <a:endParaRPr lang="fr-FR"/>
        </a:p>
      </dgm:t>
    </dgm:pt>
    <dgm:pt modelId="{BFF05AA3-0A11-45AC-993B-DFAA91288C92}" type="pres">
      <dgm:prSet presAssocID="{395D705D-20D2-49EA-A124-18EC74B1806E}" presName="vert2" presStyleCnt="0"/>
      <dgm:spPr/>
    </dgm:pt>
    <dgm:pt modelId="{4356F3DF-3842-483F-93A5-4D75BF43E336}" type="pres">
      <dgm:prSet presAssocID="{395D705D-20D2-49EA-A124-18EC74B1806E}" presName="thinLine2b" presStyleLbl="callout" presStyleIdx="0" presStyleCnt="8"/>
      <dgm:spPr/>
    </dgm:pt>
    <dgm:pt modelId="{C8B50036-09CF-43A8-92A4-2F3CB0B6076A}" type="pres">
      <dgm:prSet presAssocID="{395D705D-20D2-49EA-A124-18EC74B1806E}" presName="vertSpace2b" presStyleCnt="0"/>
      <dgm:spPr/>
    </dgm:pt>
    <dgm:pt modelId="{739A7091-E442-4DCF-89CB-08748DD65EF6}" type="pres">
      <dgm:prSet presAssocID="{D9B93D1F-586A-4DFC-85F3-5A4739F43316}" presName="horz2" presStyleCnt="0"/>
      <dgm:spPr/>
    </dgm:pt>
    <dgm:pt modelId="{AB003DA4-CEE9-40A9-90DA-D09D90C2BBE1}" type="pres">
      <dgm:prSet presAssocID="{D9B93D1F-586A-4DFC-85F3-5A4739F43316}" presName="horzSpace2" presStyleCnt="0"/>
      <dgm:spPr/>
    </dgm:pt>
    <dgm:pt modelId="{7FC7ECEC-55C4-4AB0-B539-CBCE70C1B36E}" type="pres">
      <dgm:prSet presAssocID="{D9B93D1F-586A-4DFC-85F3-5A4739F43316}" presName="tx2" presStyleLbl="revTx" presStyleIdx="2" presStyleCnt="11"/>
      <dgm:spPr/>
      <dgm:t>
        <a:bodyPr/>
        <a:lstStyle/>
        <a:p>
          <a:endParaRPr lang="fr-FR"/>
        </a:p>
      </dgm:t>
    </dgm:pt>
    <dgm:pt modelId="{CFF0AAC9-C497-49F5-B45A-C8B97ABEB4CB}" type="pres">
      <dgm:prSet presAssocID="{D9B93D1F-586A-4DFC-85F3-5A4739F43316}" presName="vert2" presStyleCnt="0"/>
      <dgm:spPr/>
    </dgm:pt>
    <dgm:pt modelId="{A0FED5E8-1D75-4F16-B812-C004ADCF0D81}" type="pres">
      <dgm:prSet presAssocID="{D9B93D1F-586A-4DFC-85F3-5A4739F43316}" presName="thinLine2b" presStyleLbl="callout" presStyleIdx="1" presStyleCnt="8"/>
      <dgm:spPr/>
    </dgm:pt>
    <dgm:pt modelId="{106E65B1-68DD-487F-A48C-4B41A91482B3}" type="pres">
      <dgm:prSet presAssocID="{D9B93D1F-586A-4DFC-85F3-5A4739F43316}" presName="vertSpace2b" presStyleCnt="0"/>
      <dgm:spPr/>
    </dgm:pt>
    <dgm:pt modelId="{AD187A6E-50FF-4780-97C7-C2CD052500C5}" type="pres">
      <dgm:prSet presAssocID="{EB0303FC-76DF-46AA-BD29-2BE8DE20090C}" presName="horz2" presStyleCnt="0"/>
      <dgm:spPr/>
    </dgm:pt>
    <dgm:pt modelId="{C7F688C3-9E27-49D5-BB73-F3EE89C188A0}" type="pres">
      <dgm:prSet presAssocID="{EB0303FC-76DF-46AA-BD29-2BE8DE20090C}" presName="horzSpace2" presStyleCnt="0"/>
      <dgm:spPr/>
    </dgm:pt>
    <dgm:pt modelId="{9970921C-84F0-4871-B306-B2A76F4B990D}" type="pres">
      <dgm:prSet presAssocID="{EB0303FC-76DF-46AA-BD29-2BE8DE20090C}" presName="tx2" presStyleLbl="revTx" presStyleIdx="3" presStyleCnt="11"/>
      <dgm:spPr/>
      <dgm:t>
        <a:bodyPr/>
        <a:lstStyle/>
        <a:p>
          <a:endParaRPr lang="fr-FR"/>
        </a:p>
      </dgm:t>
    </dgm:pt>
    <dgm:pt modelId="{85D9E922-DECD-4716-9AF3-389BB9F60179}" type="pres">
      <dgm:prSet presAssocID="{EB0303FC-76DF-46AA-BD29-2BE8DE20090C}" presName="vert2" presStyleCnt="0"/>
      <dgm:spPr/>
    </dgm:pt>
    <dgm:pt modelId="{10A29A6C-BE44-42C1-B020-68405632880F}" type="pres">
      <dgm:prSet presAssocID="{EB0303FC-76DF-46AA-BD29-2BE8DE20090C}" presName="thinLine2b" presStyleLbl="callout" presStyleIdx="2" presStyleCnt="8"/>
      <dgm:spPr/>
    </dgm:pt>
    <dgm:pt modelId="{4EA4E35F-2CB8-4A31-AC82-7D93E0399E02}" type="pres">
      <dgm:prSet presAssocID="{EB0303FC-76DF-46AA-BD29-2BE8DE20090C}" presName="vertSpace2b" presStyleCnt="0"/>
      <dgm:spPr/>
    </dgm:pt>
    <dgm:pt modelId="{E85E8C70-45D5-41D6-B251-64921FA5DD1D}" type="pres">
      <dgm:prSet presAssocID="{275DBBFE-106B-4A84-A0C8-F1F19535BD02}" presName="thickLine" presStyleLbl="alignNode1" presStyleIdx="1" presStyleCnt="3"/>
      <dgm:spPr/>
    </dgm:pt>
    <dgm:pt modelId="{70FDB266-C35C-411A-AB98-C28D95AD9B91}" type="pres">
      <dgm:prSet presAssocID="{275DBBFE-106B-4A84-A0C8-F1F19535BD02}" presName="horz1" presStyleCnt="0"/>
      <dgm:spPr/>
    </dgm:pt>
    <dgm:pt modelId="{99FF2856-8127-4ADF-98CD-9C7A5AA75529}" type="pres">
      <dgm:prSet presAssocID="{275DBBFE-106B-4A84-A0C8-F1F19535BD02}" presName="tx1" presStyleLbl="revTx" presStyleIdx="4" presStyleCnt="11" custScaleX="115132"/>
      <dgm:spPr/>
      <dgm:t>
        <a:bodyPr/>
        <a:lstStyle/>
        <a:p>
          <a:endParaRPr lang="fr-FR"/>
        </a:p>
      </dgm:t>
    </dgm:pt>
    <dgm:pt modelId="{9B7E0F6E-DA3C-4A32-A45C-E72D3D97267A}" type="pres">
      <dgm:prSet presAssocID="{275DBBFE-106B-4A84-A0C8-F1F19535BD02}" presName="vert1" presStyleCnt="0"/>
      <dgm:spPr/>
    </dgm:pt>
    <dgm:pt modelId="{4885F350-5121-41DB-9AFE-C49984379B8E}" type="pres">
      <dgm:prSet presAssocID="{E6D9C8B0-8712-43B6-BC02-D1D7F509AA85}" presName="vertSpace2a" presStyleCnt="0"/>
      <dgm:spPr/>
    </dgm:pt>
    <dgm:pt modelId="{FC024732-A4A3-4DAE-8344-C5135C458C47}" type="pres">
      <dgm:prSet presAssocID="{E6D9C8B0-8712-43B6-BC02-D1D7F509AA85}" presName="horz2" presStyleCnt="0"/>
      <dgm:spPr/>
    </dgm:pt>
    <dgm:pt modelId="{519870D8-A3F5-4566-BF48-BDC76782B5BE}" type="pres">
      <dgm:prSet presAssocID="{E6D9C8B0-8712-43B6-BC02-D1D7F509AA85}" presName="horzSpace2" presStyleCnt="0"/>
      <dgm:spPr/>
    </dgm:pt>
    <dgm:pt modelId="{469CDC7D-47D3-4C53-84CA-2B70B9B2A54F}" type="pres">
      <dgm:prSet presAssocID="{E6D9C8B0-8712-43B6-BC02-D1D7F509AA85}" presName="tx2" presStyleLbl="revTx" presStyleIdx="5" presStyleCnt="11"/>
      <dgm:spPr/>
      <dgm:t>
        <a:bodyPr/>
        <a:lstStyle/>
        <a:p>
          <a:endParaRPr lang="fr-FR"/>
        </a:p>
      </dgm:t>
    </dgm:pt>
    <dgm:pt modelId="{DDDF86DD-4BE3-4004-9090-F6C533FA639D}" type="pres">
      <dgm:prSet presAssocID="{E6D9C8B0-8712-43B6-BC02-D1D7F509AA85}" presName="vert2" presStyleCnt="0"/>
      <dgm:spPr/>
    </dgm:pt>
    <dgm:pt modelId="{2E0FB1B7-8EDC-47BF-AB0D-F45AB9967C01}" type="pres">
      <dgm:prSet presAssocID="{E6D9C8B0-8712-43B6-BC02-D1D7F509AA85}" presName="thinLine2b" presStyleLbl="callout" presStyleIdx="3" presStyleCnt="8"/>
      <dgm:spPr/>
    </dgm:pt>
    <dgm:pt modelId="{E0FAB638-84DB-4572-81C6-8A0FACF7D4AF}" type="pres">
      <dgm:prSet presAssocID="{E6D9C8B0-8712-43B6-BC02-D1D7F509AA85}" presName="vertSpace2b" presStyleCnt="0"/>
      <dgm:spPr/>
    </dgm:pt>
    <dgm:pt modelId="{81FCB49A-99D8-4245-865A-E1818540CE11}" type="pres">
      <dgm:prSet presAssocID="{DA78C0C3-C0A7-403A-AF12-77B34DD93DFB}" presName="horz2" presStyleCnt="0"/>
      <dgm:spPr/>
    </dgm:pt>
    <dgm:pt modelId="{6EAB0CDB-F2CC-4BE8-8152-A9193AF968C3}" type="pres">
      <dgm:prSet presAssocID="{DA78C0C3-C0A7-403A-AF12-77B34DD93DFB}" presName="horzSpace2" presStyleCnt="0"/>
      <dgm:spPr/>
    </dgm:pt>
    <dgm:pt modelId="{8B8499D0-3E08-4211-BECC-5EAEEAAC54FA}" type="pres">
      <dgm:prSet presAssocID="{DA78C0C3-C0A7-403A-AF12-77B34DD93DFB}" presName="tx2" presStyleLbl="revTx" presStyleIdx="6" presStyleCnt="11"/>
      <dgm:spPr/>
      <dgm:t>
        <a:bodyPr/>
        <a:lstStyle/>
        <a:p>
          <a:endParaRPr lang="fr-FR"/>
        </a:p>
      </dgm:t>
    </dgm:pt>
    <dgm:pt modelId="{2D43736E-73D4-4BDC-B696-28B70DEF00BF}" type="pres">
      <dgm:prSet presAssocID="{DA78C0C3-C0A7-403A-AF12-77B34DD93DFB}" presName="vert2" presStyleCnt="0"/>
      <dgm:spPr/>
    </dgm:pt>
    <dgm:pt modelId="{9978FE72-BF6E-46CF-A6B9-FB996AB8CA8F}" type="pres">
      <dgm:prSet presAssocID="{DA78C0C3-C0A7-403A-AF12-77B34DD93DFB}" presName="thinLine2b" presStyleLbl="callout" presStyleIdx="4" presStyleCnt="8"/>
      <dgm:spPr/>
    </dgm:pt>
    <dgm:pt modelId="{5C432908-90AF-4F74-8665-3BFA392E446B}" type="pres">
      <dgm:prSet presAssocID="{DA78C0C3-C0A7-403A-AF12-77B34DD93DFB}" presName="vertSpace2b" presStyleCnt="0"/>
      <dgm:spPr/>
    </dgm:pt>
    <dgm:pt modelId="{8B0894CA-93A9-40F1-9AF4-848091408FB8}" type="pres">
      <dgm:prSet presAssocID="{DAF89398-8D1D-4E85-8AFC-22FCC8373D59}" presName="horz2" presStyleCnt="0"/>
      <dgm:spPr/>
    </dgm:pt>
    <dgm:pt modelId="{11599BA1-ED73-4A44-B128-5FF8A6753AE4}" type="pres">
      <dgm:prSet presAssocID="{DAF89398-8D1D-4E85-8AFC-22FCC8373D59}" presName="horzSpace2" presStyleCnt="0"/>
      <dgm:spPr/>
    </dgm:pt>
    <dgm:pt modelId="{52BFBD16-84DD-4DDE-B1DE-0BF37DDE3CFB}" type="pres">
      <dgm:prSet presAssocID="{DAF89398-8D1D-4E85-8AFC-22FCC8373D59}" presName="tx2" presStyleLbl="revTx" presStyleIdx="7" presStyleCnt="11"/>
      <dgm:spPr/>
      <dgm:t>
        <a:bodyPr/>
        <a:lstStyle/>
        <a:p>
          <a:endParaRPr lang="fr-FR"/>
        </a:p>
      </dgm:t>
    </dgm:pt>
    <dgm:pt modelId="{7A974E1E-890B-4250-8399-7AC6FBFCB753}" type="pres">
      <dgm:prSet presAssocID="{DAF89398-8D1D-4E85-8AFC-22FCC8373D59}" presName="vert2" presStyleCnt="0"/>
      <dgm:spPr/>
    </dgm:pt>
    <dgm:pt modelId="{0F16A14C-BD59-400C-A6B3-2995C468399E}" type="pres">
      <dgm:prSet presAssocID="{DAF89398-8D1D-4E85-8AFC-22FCC8373D59}" presName="thinLine2b" presStyleLbl="callout" presStyleIdx="5" presStyleCnt="8"/>
      <dgm:spPr/>
    </dgm:pt>
    <dgm:pt modelId="{32AE1154-B795-4406-B7C1-D1C7AF1CC669}" type="pres">
      <dgm:prSet presAssocID="{DAF89398-8D1D-4E85-8AFC-22FCC8373D59}" presName="vertSpace2b" presStyleCnt="0"/>
      <dgm:spPr/>
    </dgm:pt>
    <dgm:pt modelId="{870F5831-D8AA-4079-90F5-A2BEBA70BAAF}" type="pres">
      <dgm:prSet presAssocID="{D8C719AD-C91C-4F75-89D2-C768DE9F0FD5}" presName="thickLine" presStyleLbl="alignNode1" presStyleIdx="2" presStyleCnt="3"/>
      <dgm:spPr/>
    </dgm:pt>
    <dgm:pt modelId="{7DC8A749-A8AF-4C05-8EA0-E3B92684C127}" type="pres">
      <dgm:prSet presAssocID="{D8C719AD-C91C-4F75-89D2-C768DE9F0FD5}" presName="horz1" presStyleCnt="0"/>
      <dgm:spPr/>
    </dgm:pt>
    <dgm:pt modelId="{0B1EE3E3-88F1-4A62-8ED8-A754EEAD3B31}" type="pres">
      <dgm:prSet presAssocID="{D8C719AD-C91C-4F75-89D2-C768DE9F0FD5}" presName="tx1" presStyleLbl="revTx" presStyleIdx="8" presStyleCnt="11" custScaleX="117355"/>
      <dgm:spPr/>
      <dgm:t>
        <a:bodyPr/>
        <a:lstStyle/>
        <a:p>
          <a:endParaRPr lang="fr-FR"/>
        </a:p>
      </dgm:t>
    </dgm:pt>
    <dgm:pt modelId="{C19F9AE1-AC0F-4CFC-9EBD-8226A3C74ED2}" type="pres">
      <dgm:prSet presAssocID="{D8C719AD-C91C-4F75-89D2-C768DE9F0FD5}" presName="vert1" presStyleCnt="0"/>
      <dgm:spPr/>
    </dgm:pt>
    <dgm:pt modelId="{36FC5B6D-5D8B-4772-ACBF-5849F6399BEE}" type="pres">
      <dgm:prSet presAssocID="{6F7265DF-F49E-4DA8-8BBE-23367AFAB8AE}" presName="vertSpace2a" presStyleCnt="0"/>
      <dgm:spPr/>
    </dgm:pt>
    <dgm:pt modelId="{68B0388D-21BE-42A9-9387-C5E0F68D312E}" type="pres">
      <dgm:prSet presAssocID="{6F7265DF-F49E-4DA8-8BBE-23367AFAB8AE}" presName="horz2" presStyleCnt="0"/>
      <dgm:spPr/>
    </dgm:pt>
    <dgm:pt modelId="{87CF1F3F-84A9-42BD-93E1-A99EF96780A5}" type="pres">
      <dgm:prSet presAssocID="{6F7265DF-F49E-4DA8-8BBE-23367AFAB8AE}" presName="horzSpace2" presStyleCnt="0"/>
      <dgm:spPr/>
    </dgm:pt>
    <dgm:pt modelId="{7C27289E-5C3A-4FAC-87D4-99FA559E66E7}" type="pres">
      <dgm:prSet presAssocID="{6F7265DF-F49E-4DA8-8BBE-23367AFAB8AE}" presName="tx2" presStyleLbl="revTx" presStyleIdx="9" presStyleCnt="11"/>
      <dgm:spPr/>
      <dgm:t>
        <a:bodyPr/>
        <a:lstStyle/>
        <a:p>
          <a:endParaRPr lang="fr-FR"/>
        </a:p>
      </dgm:t>
    </dgm:pt>
    <dgm:pt modelId="{0494D365-964E-4C99-A804-78FE339C4A6A}" type="pres">
      <dgm:prSet presAssocID="{6F7265DF-F49E-4DA8-8BBE-23367AFAB8AE}" presName="vert2" presStyleCnt="0"/>
      <dgm:spPr/>
    </dgm:pt>
    <dgm:pt modelId="{47A34135-EB1F-4D50-95C8-9CA36ABDF251}" type="pres">
      <dgm:prSet presAssocID="{6F7265DF-F49E-4DA8-8BBE-23367AFAB8AE}" presName="thinLine2b" presStyleLbl="callout" presStyleIdx="6" presStyleCnt="8"/>
      <dgm:spPr/>
    </dgm:pt>
    <dgm:pt modelId="{DCFC13FB-75C3-4643-B061-CC795B688581}" type="pres">
      <dgm:prSet presAssocID="{6F7265DF-F49E-4DA8-8BBE-23367AFAB8AE}" presName="vertSpace2b" presStyleCnt="0"/>
      <dgm:spPr/>
    </dgm:pt>
    <dgm:pt modelId="{26B248EB-7556-45D3-839C-01747AD44357}" type="pres">
      <dgm:prSet presAssocID="{C6626830-F91F-4DCF-8C37-8B07A83BC794}" presName="horz2" presStyleCnt="0"/>
      <dgm:spPr/>
    </dgm:pt>
    <dgm:pt modelId="{847FFCDE-AFB2-42B5-A61D-70A0EFE2FE90}" type="pres">
      <dgm:prSet presAssocID="{C6626830-F91F-4DCF-8C37-8B07A83BC794}" presName="horzSpace2" presStyleCnt="0"/>
      <dgm:spPr/>
    </dgm:pt>
    <dgm:pt modelId="{9BCCDB50-757C-4CCF-B4F1-982432F6321B}" type="pres">
      <dgm:prSet presAssocID="{C6626830-F91F-4DCF-8C37-8B07A83BC794}" presName="tx2" presStyleLbl="revTx" presStyleIdx="10" presStyleCnt="11"/>
      <dgm:spPr/>
      <dgm:t>
        <a:bodyPr/>
        <a:lstStyle/>
        <a:p>
          <a:endParaRPr lang="fr-FR"/>
        </a:p>
      </dgm:t>
    </dgm:pt>
    <dgm:pt modelId="{6B6E5797-9F30-4BEF-9A73-50569E28E934}" type="pres">
      <dgm:prSet presAssocID="{C6626830-F91F-4DCF-8C37-8B07A83BC794}" presName="vert2" presStyleCnt="0"/>
      <dgm:spPr/>
    </dgm:pt>
    <dgm:pt modelId="{060ABC76-8A40-4E0C-8930-4715884B4022}" type="pres">
      <dgm:prSet presAssocID="{C6626830-F91F-4DCF-8C37-8B07A83BC794}" presName="thinLine2b" presStyleLbl="callout" presStyleIdx="7" presStyleCnt="8"/>
      <dgm:spPr/>
    </dgm:pt>
    <dgm:pt modelId="{4D2D8F4C-7659-40FC-84BB-C323AD2D0DAB}" type="pres">
      <dgm:prSet presAssocID="{C6626830-F91F-4DCF-8C37-8B07A83BC794}" presName="vertSpace2b" presStyleCnt="0"/>
      <dgm:spPr/>
    </dgm:pt>
  </dgm:ptLst>
  <dgm:cxnLst>
    <dgm:cxn modelId="{CD6D222D-382C-4D0C-B8DC-B28579B7E050}" type="presOf" srcId="{DA78C0C3-C0A7-403A-AF12-77B34DD93DFB}" destId="{8B8499D0-3E08-4211-BECC-5EAEEAAC54FA}" srcOrd="0" destOrd="0" presId="urn:microsoft.com/office/officeart/2008/layout/LinedList"/>
    <dgm:cxn modelId="{825D13D1-EE59-4146-85A6-A10977A8CFDE}" type="presOf" srcId="{395D705D-20D2-49EA-A124-18EC74B1806E}" destId="{0E879458-C09B-4FCC-89E2-51CBF0B9A55A}" srcOrd="0" destOrd="0" presId="urn:microsoft.com/office/officeart/2008/layout/LinedList"/>
    <dgm:cxn modelId="{E27BDAC8-B088-43CA-B2E1-CC79F99BA590}" type="presOf" srcId="{D8C719AD-C91C-4F75-89D2-C768DE9F0FD5}" destId="{0B1EE3E3-88F1-4A62-8ED8-A754EEAD3B31}" srcOrd="0" destOrd="0" presId="urn:microsoft.com/office/officeart/2008/layout/LinedList"/>
    <dgm:cxn modelId="{14B0FDE3-6B7C-47C4-8FBA-512B888B3F7A}" type="presOf" srcId="{CF9D2B54-D0DA-4762-979E-5799FAEB5020}" destId="{0301B69B-07D8-4850-9388-0A471ABA2EE5}" srcOrd="0" destOrd="0" presId="urn:microsoft.com/office/officeart/2008/layout/LinedList"/>
    <dgm:cxn modelId="{54AA9F47-FC58-4C83-B43C-A6B06B0093C3}" type="presOf" srcId="{275DBBFE-106B-4A84-A0C8-F1F19535BD02}" destId="{99FF2856-8127-4ADF-98CD-9C7A5AA75529}" srcOrd="0" destOrd="0" presId="urn:microsoft.com/office/officeart/2008/layout/LinedList"/>
    <dgm:cxn modelId="{FAE50EB1-2D31-4ACD-87C6-9B18A9EB50FF}" type="presOf" srcId="{DAF89398-8D1D-4E85-8AFC-22FCC8373D59}" destId="{52BFBD16-84DD-4DDE-B1DE-0BF37DDE3CFB}" srcOrd="0" destOrd="0" presId="urn:microsoft.com/office/officeart/2008/layout/LinedList"/>
    <dgm:cxn modelId="{2166C26A-2679-4DC8-BC74-B9F485BC3896}" srcId="{D72B48A7-B6A9-4DD0-80C7-B6FD4A207DC7}" destId="{395D705D-20D2-49EA-A124-18EC74B1806E}" srcOrd="0" destOrd="0" parTransId="{1CDB89DC-CB73-41D5-BD10-050E38A1AA14}" sibTransId="{956FAC21-5362-4773-B774-8228A23949C5}"/>
    <dgm:cxn modelId="{3E4CE568-7301-4963-9425-CBE02F342385}" type="presOf" srcId="{E6D9C8B0-8712-43B6-BC02-D1D7F509AA85}" destId="{469CDC7D-47D3-4C53-84CA-2B70B9B2A54F}" srcOrd="0" destOrd="0" presId="urn:microsoft.com/office/officeart/2008/layout/LinedList"/>
    <dgm:cxn modelId="{1CE7C6C7-A2D0-436F-9417-ACAAF5828FF6}" srcId="{D72B48A7-B6A9-4DD0-80C7-B6FD4A207DC7}" destId="{EB0303FC-76DF-46AA-BD29-2BE8DE20090C}" srcOrd="2" destOrd="0" parTransId="{FF6C32A1-6B0A-4D07-A725-39E604F6D32E}" sibTransId="{67DDB397-66AA-4E5C-AB0A-E7CFBB0E9DC8}"/>
    <dgm:cxn modelId="{F06B8A3A-33C7-4B63-9A5E-62BA4186F828}" srcId="{D72B48A7-B6A9-4DD0-80C7-B6FD4A207DC7}" destId="{D9B93D1F-586A-4DFC-85F3-5A4739F43316}" srcOrd="1" destOrd="0" parTransId="{45EFCACE-F900-4326-888C-913F3A481B2D}" sibTransId="{D32EA3FF-9738-4CFC-8E09-F5FC168DE605}"/>
    <dgm:cxn modelId="{C5F47ACF-DFA0-4EB5-8C68-54729C2BB769}" type="presOf" srcId="{EB0303FC-76DF-46AA-BD29-2BE8DE20090C}" destId="{9970921C-84F0-4871-B306-B2A76F4B990D}" srcOrd="0" destOrd="0" presId="urn:microsoft.com/office/officeart/2008/layout/LinedList"/>
    <dgm:cxn modelId="{B6DF9EEA-BA23-41F8-B67A-CD0B007F615F}" srcId="{D8C719AD-C91C-4F75-89D2-C768DE9F0FD5}" destId="{6F7265DF-F49E-4DA8-8BBE-23367AFAB8AE}" srcOrd="0" destOrd="0" parTransId="{4B0AF581-F267-4583-BEE2-4F278ACEF2B7}" sibTransId="{99E1E905-B187-4E64-9DC9-E18CBC106C62}"/>
    <dgm:cxn modelId="{6E8B068A-7FAB-416D-A062-F9E138A0308C}" type="presOf" srcId="{C6626830-F91F-4DCF-8C37-8B07A83BC794}" destId="{9BCCDB50-757C-4CCF-B4F1-982432F6321B}" srcOrd="0" destOrd="0" presId="urn:microsoft.com/office/officeart/2008/layout/LinedList"/>
    <dgm:cxn modelId="{EC711733-C7AF-4541-A39B-A75C3199C033}" type="presOf" srcId="{6F7265DF-F49E-4DA8-8BBE-23367AFAB8AE}" destId="{7C27289E-5C3A-4FAC-87D4-99FA559E66E7}" srcOrd="0" destOrd="0" presId="urn:microsoft.com/office/officeart/2008/layout/LinedList"/>
    <dgm:cxn modelId="{F8FA52C5-6157-4128-A1A3-B6BA2579D21C}" srcId="{275DBBFE-106B-4A84-A0C8-F1F19535BD02}" destId="{E6D9C8B0-8712-43B6-BC02-D1D7F509AA85}" srcOrd="0" destOrd="0" parTransId="{EEB49D42-0136-4556-BFC6-0D3BFDECD502}" sibTransId="{01A74B51-3020-46D7-8067-8792E4C5D964}"/>
    <dgm:cxn modelId="{42742536-1E9B-4C15-9DD4-75532FA7D48D}" srcId="{CF9D2B54-D0DA-4762-979E-5799FAEB5020}" destId="{D72B48A7-B6A9-4DD0-80C7-B6FD4A207DC7}" srcOrd="0" destOrd="0" parTransId="{01BA4E94-9592-48B9-BCAB-4093DD0FC478}" sibTransId="{F70891F9-A924-472E-BC6C-932E29EE750D}"/>
    <dgm:cxn modelId="{F3729703-4188-4D4B-AAB8-773FB9435190}" srcId="{CF9D2B54-D0DA-4762-979E-5799FAEB5020}" destId="{275DBBFE-106B-4A84-A0C8-F1F19535BD02}" srcOrd="1" destOrd="0" parTransId="{DF4071D5-BE80-465E-8C18-62275606FB25}" sibTransId="{F418BF22-3DFB-43E6-BD05-FBC7468D280A}"/>
    <dgm:cxn modelId="{5936A06A-D92F-4A10-84C8-6B6FE41DE6E2}" type="presOf" srcId="{D9B93D1F-586A-4DFC-85F3-5A4739F43316}" destId="{7FC7ECEC-55C4-4AB0-B539-CBCE70C1B36E}" srcOrd="0" destOrd="0" presId="urn:microsoft.com/office/officeart/2008/layout/LinedList"/>
    <dgm:cxn modelId="{91B782E8-980E-4804-B544-6D795CE21479}" srcId="{CF9D2B54-D0DA-4762-979E-5799FAEB5020}" destId="{D8C719AD-C91C-4F75-89D2-C768DE9F0FD5}" srcOrd="2" destOrd="0" parTransId="{CA77AB98-DD87-4A93-909C-30A8A9114325}" sibTransId="{63D633C7-9949-4949-BD55-ECD48B1C7718}"/>
    <dgm:cxn modelId="{0C7482A0-0B8A-4AF7-868A-1F93C6EB3A2C}" srcId="{275DBBFE-106B-4A84-A0C8-F1F19535BD02}" destId="{DAF89398-8D1D-4E85-8AFC-22FCC8373D59}" srcOrd="2" destOrd="0" parTransId="{9B40B2D0-E3AB-455E-B2F2-C7C5CA529A96}" sibTransId="{38C457B4-C1E5-4646-9971-E3DAEC729D83}"/>
    <dgm:cxn modelId="{434E255F-71BC-4714-AA39-B8E8B3BB5B76}" srcId="{D8C719AD-C91C-4F75-89D2-C768DE9F0FD5}" destId="{C6626830-F91F-4DCF-8C37-8B07A83BC794}" srcOrd="1" destOrd="0" parTransId="{05630952-52BC-4E10-BE01-589A5B956F5F}" sibTransId="{6D8435E4-ACA1-4410-A993-32EAB238616D}"/>
    <dgm:cxn modelId="{107056E3-BD5A-4430-9019-DA7C2A8428C4}" srcId="{275DBBFE-106B-4A84-A0C8-F1F19535BD02}" destId="{DA78C0C3-C0A7-403A-AF12-77B34DD93DFB}" srcOrd="1" destOrd="0" parTransId="{D4C2C5C3-5B3C-4711-8402-5888A8475EF4}" sibTransId="{7A3ACCCA-6010-427C-8D8D-F1DE9C8471A7}"/>
    <dgm:cxn modelId="{E8015479-9BAA-47A1-A1B8-4EE40B3B01A5}" type="presOf" srcId="{D72B48A7-B6A9-4DD0-80C7-B6FD4A207DC7}" destId="{0D77C087-4F94-4D1B-ACFE-9A87A12AF800}" srcOrd="0" destOrd="0" presId="urn:microsoft.com/office/officeart/2008/layout/LinedList"/>
    <dgm:cxn modelId="{F2D615FE-39C1-4630-9674-6739E1FD4660}" type="presParOf" srcId="{0301B69B-07D8-4850-9388-0A471ABA2EE5}" destId="{167DDACF-807F-46C4-B9F1-8B8675FA3B31}" srcOrd="0" destOrd="0" presId="urn:microsoft.com/office/officeart/2008/layout/LinedList"/>
    <dgm:cxn modelId="{437A83D9-89C3-4C73-97BB-419AC8660BC0}" type="presParOf" srcId="{0301B69B-07D8-4850-9388-0A471ABA2EE5}" destId="{4B753B6F-08EB-4BFA-8783-407067684B2E}" srcOrd="1" destOrd="0" presId="urn:microsoft.com/office/officeart/2008/layout/LinedList"/>
    <dgm:cxn modelId="{BC14524F-E661-4F1E-99AF-FEB4EBF7126D}" type="presParOf" srcId="{4B753B6F-08EB-4BFA-8783-407067684B2E}" destId="{0D77C087-4F94-4D1B-ACFE-9A87A12AF800}" srcOrd="0" destOrd="0" presId="urn:microsoft.com/office/officeart/2008/layout/LinedList"/>
    <dgm:cxn modelId="{0A38E4C9-6216-48FD-8923-63E3B07A6220}" type="presParOf" srcId="{4B753B6F-08EB-4BFA-8783-407067684B2E}" destId="{8D57300D-5E16-435B-9150-717B1557B525}" srcOrd="1" destOrd="0" presId="urn:microsoft.com/office/officeart/2008/layout/LinedList"/>
    <dgm:cxn modelId="{E2C0C1EE-3C80-424F-B06B-3D67CF60CF56}" type="presParOf" srcId="{8D57300D-5E16-435B-9150-717B1557B525}" destId="{41FAE60A-05B5-443F-A12B-8EF1292F24E4}" srcOrd="0" destOrd="0" presId="urn:microsoft.com/office/officeart/2008/layout/LinedList"/>
    <dgm:cxn modelId="{7CBF349A-4B84-4224-9C71-B1E819CCDD00}" type="presParOf" srcId="{8D57300D-5E16-435B-9150-717B1557B525}" destId="{7E827BBE-CC42-4A42-8973-3580C65EBE21}" srcOrd="1" destOrd="0" presId="urn:microsoft.com/office/officeart/2008/layout/LinedList"/>
    <dgm:cxn modelId="{4081B31A-A0DF-4C61-AEA8-8726B0386EE8}" type="presParOf" srcId="{7E827BBE-CC42-4A42-8973-3580C65EBE21}" destId="{A1B976E2-B457-417F-93B2-412C54A79D68}" srcOrd="0" destOrd="0" presId="urn:microsoft.com/office/officeart/2008/layout/LinedList"/>
    <dgm:cxn modelId="{E9A827E1-D5F8-4030-A2D5-2B186E346C6B}" type="presParOf" srcId="{7E827BBE-CC42-4A42-8973-3580C65EBE21}" destId="{0E879458-C09B-4FCC-89E2-51CBF0B9A55A}" srcOrd="1" destOrd="0" presId="urn:microsoft.com/office/officeart/2008/layout/LinedList"/>
    <dgm:cxn modelId="{E590D11A-DCE0-44A8-8535-7FA6B1164FD3}" type="presParOf" srcId="{7E827BBE-CC42-4A42-8973-3580C65EBE21}" destId="{BFF05AA3-0A11-45AC-993B-DFAA91288C92}" srcOrd="2" destOrd="0" presId="urn:microsoft.com/office/officeart/2008/layout/LinedList"/>
    <dgm:cxn modelId="{2971AAE1-1990-4064-B277-0E92E6F2B868}" type="presParOf" srcId="{8D57300D-5E16-435B-9150-717B1557B525}" destId="{4356F3DF-3842-483F-93A5-4D75BF43E336}" srcOrd="2" destOrd="0" presId="urn:microsoft.com/office/officeart/2008/layout/LinedList"/>
    <dgm:cxn modelId="{7BEA8748-48B8-4A21-9097-51F4C7FB8864}" type="presParOf" srcId="{8D57300D-5E16-435B-9150-717B1557B525}" destId="{C8B50036-09CF-43A8-92A4-2F3CB0B6076A}" srcOrd="3" destOrd="0" presId="urn:microsoft.com/office/officeart/2008/layout/LinedList"/>
    <dgm:cxn modelId="{A14F72F9-E89C-4D0C-8F27-926C90F828C0}" type="presParOf" srcId="{8D57300D-5E16-435B-9150-717B1557B525}" destId="{739A7091-E442-4DCF-89CB-08748DD65EF6}" srcOrd="4" destOrd="0" presId="urn:microsoft.com/office/officeart/2008/layout/LinedList"/>
    <dgm:cxn modelId="{4C5FBA42-2C43-4822-94CC-08ED774431B3}" type="presParOf" srcId="{739A7091-E442-4DCF-89CB-08748DD65EF6}" destId="{AB003DA4-CEE9-40A9-90DA-D09D90C2BBE1}" srcOrd="0" destOrd="0" presId="urn:microsoft.com/office/officeart/2008/layout/LinedList"/>
    <dgm:cxn modelId="{D76217BD-9455-49BB-AE8E-3B839CA38269}" type="presParOf" srcId="{739A7091-E442-4DCF-89CB-08748DD65EF6}" destId="{7FC7ECEC-55C4-4AB0-B539-CBCE70C1B36E}" srcOrd="1" destOrd="0" presId="urn:microsoft.com/office/officeart/2008/layout/LinedList"/>
    <dgm:cxn modelId="{D9A37070-07E8-43D8-8EB4-5BDF33B3E8F3}" type="presParOf" srcId="{739A7091-E442-4DCF-89CB-08748DD65EF6}" destId="{CFF0AAC9-C497-49F5-B45A-C8B97ABEB4CB}" srcOrd="2" destOrd="0" presId="urn:microsoft.com/office/officeart/2008/layout/LinedList"/>
    <dgm:cxn modelId="{56C5C3ED-48CC-439B-93ED-E244C40595E2}" type="presParOf" srcId="{8D57300D-5E16-435B-9150-717B1557B525}" destId="{A0FED5E8-1D75-4F16-B812-C004ADCF0D81}" srcOrd="5" destOrd="0" presId="urn:microsoft.com/office/officeart/2008/layout/LinedList"/>
    <dgm:cxn modelId="{24ACAC5E-3022-4CC0-947B-9DE40AAB5B43}" type="presParOf" srcId="{8D57300D-5E16-435B-9150-717B1557B525}" destId="{106E65B1-68DD-487F-A48C-4B41A91482B3}" srcOrd="6" destOrd="0" presId="urn:microsoft.com/office/officeart/2008/layout/LinedList"/>
    <dgm:cxn modelId="{8F978C1B-8A02-473E-A1C5-6C328FEB569D}" type="presParOf" srcId="{8D57300D-5E16-435B-9150-717B1557B525}" destId="{AD187A6E-50FF-4780-97C7-C2CD052500C5}" srcOrd="7" destOrd="0" presId="urn:microsoft.com/office/officeart/2008/layout/LinedList"/>
    <dgm:cxn modelId="{B6123870-8E27-4759-A942-A4969B4FCEFC}" type="presParOf" srcId="{AD187A6E-50FF-4780-97C7-C2CD052500C5}" destId="{C7F688C3-9E27-49D5-BB73-F3EE89C188A0}" srcOrd="0" destOrd="0" presId="urn:microsoft.com/office/officeart/2008/layout/LinedList"/>
    <dgm:cxn modelId="{F2463BF2-4BE7-4D82-8F67-34B8B9DB7604}" type="presParOf" srcId="{AD187A6E-50FF-4780-97C7-C2CD052500C5}" destId="{9970921C-84F0-4871-B306-B2A76F4B990D}" srcOrd="1" destOrd="0" presId="urn:microsoft.com/office/officeart/2008/layout/LinedList"/>
    <dgm:cxn modelId="{DDC2F3A8-FC8B-473B-9CBF-BA170DA05B8B}" type="presParOf" srcId="{AD187A6E-50FF-4780-97C7-C2CD052500C5}" destId="{85D9E922-DECD-4716-9AF3-389BB9F60179}" srcOrd="2" destOrd="0" presId="urn:microsoft.com/office/officeart/2008/layout/LinedList"/>
    <dgm:cxn modelId="{DA8A7609-3552-45D1-8416-23E86A999685}" type="presParOf" srcId="{8D57300D-5E16-435B-9150-717B1557B525}" destId="{10A29A6C-BE44-42C1-B020-68405632880F}" srcOrd="8" destOrd="0" presId="urn:microsoft.com/office/officeart/2008/layout/LinedList"/>
    <dgm:cxn modelId="{E11E2DA8-C389-492E-958B-7BC00066F216}" type="presParOf" srcId="{8D57300D-5E16-435B-9150-717B1557B525}" destId="{4EA4E35F-2CB8-4A31-AC82-7D93E0399E02}" srcOrd="9" destOrd="0" presId="urn:microsoft.com/office/officeart/2008/layout/LinedList"/>
    <dgm:cxn modelId="{062890A7-F27C-40D4-87DF-CA146100BA7C}" type="presParOf" srcId="{0301B69B-07D8-4850-9388-0A471ABA2EE5}" destId="{E85E8C70-45D5-41D6-B251-64921FA5DD1D}" srcOrd="2" destOrd="0" presId="urn:microsoft.com/office/officeart/2008/layout/LinedList"/>
    <dgm:cxn modelId="{ECF79236-A7B7-4D37-BBBF-AFCF2B030F97}" type="presParOf" srcId="{0301B69B-07D8-4850-9388-0A471ABA2EE5}" destId="{70FDB266-C35C-411A-AB98-C28D95AD9B91}" srcOrd="3" destOrd="0" presId="urn:microsoft.com/office/officeart/2008/layout/LinedList"/>
    <dgm:cxn modelId="{383AA3A1-F439-43C1-BDAC-88A3FD7338CE}" type="presParOf" srcId="{70FDB266-C35C-411A-AB98-C28D95AD9B91}" destId="{99FF2856-8127-4ADF-98CD-9C7A5AA75529}" srcOrd="0" destOrd="0" presId="urn:microsoft.com/office/officeart/2008/layout/LinedList"/>
    <dgm:cxn modelId="{67E1FFB7-517C-4572-AB54-4AE4A52D0F40}" type="presParOf" srcId="{70FDB266-C35C-411A-AB98-C28D95AD9B91}" destId="{9B7E0F6E-DA3C-4A32-A45C-E72D3D97267A}" srcOrd="1" destOrd="0" presId="urn:microsoft.com/office/officeart/2008/layout/LinedList"/>
    <dgm:cxn modelId="{0A612BA9-5D6B-45E1-8F4C-1AE73825DC73}" type="presParOf" srcId="{9B7E0F6E-DA3C-4A32-A45C-E72D3D97267A}" destId="{4885F350-5121-41DB-9AFE-C49984379B8E}" srcOrd="0" destOrd="0" presId="urn:microsoft.com/office/officeart/2008/layout/LinedList"/>
    <dgm:cxn modelId="{9E0AE8C8-CA54-4890-8A9C-4D5D367E4094}" type="presParOf" srcId="{9B7E0F6E-DA3C-4A32-A45C-E72D3D97267A}" destId="{FC024732-A4A3-4DAE-8344-C5135C458C47}" srcOrd="1" destOrd="0" presId="urn:microsoft.com/office/officeart/2008/layout/LinedList"/>
    <dgm:cxn modelId="{E8530941-B233-4695-9497-1EFC2B022770}" type="presParOf" srcId="{FC024732-A4A3-4DAE-8344-C5135C458C47}" destId="{519870D8-A3F5-4566-BF48-BDC76782B5BE}" srcOrd="0" destOrd="0" presId="urn:microsoft.com/office/officeart/2008/layout/LinedList"/>
    <dgm:cxn modelId="{BB185C8E-8896-42EE-872F-DE2BA3328E35}" type="presParOf" srcId="{FC024732-A4A3-4DAE-8344-C5135C458C47}" destId="{469CDC7D-47D3-4C53-84CA-2B70B9B2A54F}" srcOrd="1" destOrd="0" presId="urn:microsoft.com/office/officeart/2008/layout/LinedList"/>
    <dgm:cxn modelId="{B9B656A5-5923-49C5-82F9-48501908339E}" type="presParOf" srcId="{FC024732-A4A3-4DAE-8344-C5135C458C47}" destId="{DDDF86DD-4BE3-4004-9090-F6C533FA639D}" srcOrd="2" destOrd="0" presId="urn:microsoft.com/office/officeart/2008/layout/LinedList"/>
    <dgm:cxn modelId="{F64EB1A2-3683-4E33-86C0-BDB9AA3ABD05}" type="presParOf" srcId="{9B7E0F6E-DA3C-4A32-A45C-E72D3D97267A}" destId="{2E0FB1B7-8EDC-47BF-AB0D-F45AB9967C01}" srcOrd="2" destOrd="0" presId="urn:microsoft.com/office/officeart/2008/layout/LinedList"/>
    <dgm:cxn modelId="{88819D0E-C01A-4F23-B6B5-8635C6B13BF1}" type="presParOf" srcId="{9B7E0F6E-DA3C-4A32-A45C-E72D3D97267A}" destId="{E0FAB638-84DB-4572-81C6-8A0FACF7D4AF}" srcOrd="3" destOrd="0" presId="urn:microsoft.com/office/officeart/2008/layout/LinedList"/>
    <dgm:cxn modelId="{C02B2512-D6A5-4CF0-890C-1CF8741056C2}" type="presParOf" srcId="{9B7E0F6E-DA3C-4A32-A45C-E72D3D97267A}" destId="{81FCB49A-99D8-4245-865A-E1818540CE11}" srcOrd="4" destOrd="0" presId="urn:microsoft.com/office/officeart/2008/layout/LinedList"/>
    <dgm:cxn modelId="{032EDA15-153D-4EF2-9665-332363B1E7F3}" type="presParOf" srcId="{81FCB49A-99D8-4245-865A-E1818540CE11}" destId="{6EAB0CDB-F2CC-4BE8-8152-A9193AF968C3}" srcOrd="0" destOrd="0" presId="urn:microsoft.com/office/officeart/2008/layout/LinedList"/>
    <dgm:cxn modelId="{31D6B897-7D93-4834-86C8-277754282E75}" type="presParOf" srcId="{81FCB49A-99D8-4245-865A-E1818540CE11}" destId="{8B8499D0-3E08-4211-BECC-5EAEEAAC54FA}" srcOrd="1" destOrd="0" presId="urn:microsoft.com/office/officeart/2008/layout/LinedList"/>
    <dgm:cxn modelId="{336D1595-939D-4C7E-9460-E7499130B425}" type="presParOf" srcId="{81FCB49A-99D8-4245-865A-E1818540CE11}" destId="{2D43736E-73D4-4BDC-B696-28B70DEF00BF}" srcOrd="2" destOrd="0" presId="urn:microsoft.com/office/officeart/2008/layout/LinedList"/>
    <dgm:cxn modelId="{FDFD5140-C866-43EB-8F1D-AE1A76C43D86}" type="presParOf" srcId="{9B7E0F6E-DA3C-4A32-A45C-E72D3D97267A}" destId="{9978FE72-BF6E-46CF-A6B9-FB996AB8CA8F}" srcOrd="5" destOrd="0" presId="urn:microsoft.com/office/officeart/2008/layout/LinedList"/>
    <dgm:cxn modelId="{0A36DBDB-1CB6-4E27-8975-0964F654A6D9}" type="presParOf" srcId="{9B7E0F6E-DA3C-4A32-A45C-E72D3D97267A}" destId="{5C432908-90AF-4F74-8665-3BFA392E446B}" srcOrd="6" destOrd="0" presId="urn:microsoft.com/office/officeart/2008/layout/LinedList"/>
    <dgm:cxn modelId="{BD94E063-B7AD-47B5-96D0-762CC88ABF1C}" type="presParOf" srcId="{9B7E0F6E-DA3C-4A32-A45C-E72D3D97267A}" destId="{8B0894CA-93A9-40F1-9AF4-848091408FB8}" srcOrd="7" destOrd="0" presId="urn:microsoft.com/office/officeart/2008/layout/LinedList"/>
    <dgm:cxn modelId="{8BAFB6EF-C768-4531-AA2F-B3BB616AD3E9}" type="presParOf" srcId="{8B0894CA-93A9-40F1-9AF4-848091408FB8}" destId="{11599BA1-ED73-4A44-B128-5FF8A6753AE4}" srcOrd="0" destOrd="0" presId="urn:microsoft.com/office/officeart/2008/layout/LinedList"/>
    <dgm:cxn modelId="{B095EFC4-F1A5-4548-93AE-657F23ECE3CA}" type="presParOf" srcId="{8B0894CA-93A9-40F1-9AF4-848091408FB8}" destId="{52BFBD16-84DD-4DDE-B1DE-0BF37DDE3CFB}" srcOrd="1" destOrd="0" presId="urn:microsoft.com/office/officeart/2008/layout/LinedList"/>
    <dgm:cxn modelId="{8F699696-D140-4FFB-A8E7-509A2A114CBA}" type="presParOf" srcId="{8B0894CA-93A9-40F1-9AF4-848091408FB8}" destId="{7A974E1E-890B-4250-8399-7AC6FBFCB753}" srcOrd="2" destOrd="0" presId="urn:microsoft.com/office/officeart/2008/layout/LinedList"/>
    <dgm:cxn modelId="{B5CE1B7A-F77F-4B0B-B748-79A4E49730DD}" type="presParOf" srcId="{9B7E0F6E-DA3C-4A32-A45C-E72D3D97267A}" destId="{0F16A14C-BD59-400C-A6B3-2995C468399E}" srcOrd="8" destOrd="0" presId="urn:microsoft.com/office/officeart/2008/layout/LinedList"/>
    <dgm:cxn modelId="{EE1F0258-3FA9-4E52-933A-5310C1C7291C}" type="presParOf" srcId="{9B7E0F6E-DA3C-4A32-A45C-E72D3D97267A}" destId="{32AE1154-B795-4406-B7C1-D1C7AF1CC669}" srcOrd="9" destOrd="0" presId="urn:microsoft.com/office/officeart/2008/layout/LinedList"/>
    <dgm:cxn modelId="{722590F1-78DE-4C9C-9C03-E61D6394DDDF}" type="presParOf" srcId="{0301B69B-07D8-4850-9388-0A471ABA2EE5}" destId="{870F5831-D8AA-4079-90F5-A2BEBA70BAAF}" srcOrd="4" destOrd="0" presId="urn:microsoft.com/office/officeart/2008/layout/LinedList"/>
    <dgm:cxn modelId="{69446555-FF7B-441A-996F-88A97C233C59}" type="presParOf" srcId="{0301B69B-07D8-4850-9388-0A471ABA2EE5}" destId="{7DC8A749-A8AF-4C05-8EA0-E3B92684C127}" srcOrd="5" destOrd="0" presId="urn:microsoft.com/office/officeart/2008/layout/LinedList"/>
    <dgm:cxn modelId="{32220315-BC26-441A-886D-023C7348EE72}" type="presParOf" srcId="{7DC8A749-A8AF-4C05-8EA0-E3B92684C127}" destId="{0B1EE3E3-88F1-4A62-8ED8-A754EEAD3B31}" srcOrd="0" destOrd="0" presId="urn:microsoft.com/office/officeart/2008/layout/LinedList"/>
    <dgm:cxn modelId="{C137796E-F9BB-4F64-92AF-7D15A50128D1}" type="presParOf" srcId="{7DC8A749-A8AF-4C05-8EA0-E3B92684C127}" destId="{C19F9AE1-AC0F-4CFC-9EBD-8226A3C74ED2}" srcOrd="1" destOrd="0" presId="urn:microsoft.com/office/officeart/2008/layout/LinedList"/>
    <dgm:cxn modelId="{4EB677A3-19F3-4AB4-AA3E-87218D6D8C58}" type="presParOf" srcId="{C19F9AE1-AC0F-4CFC-9EBD-8226A3C74ED2}" destId="{36FC5B6D-5D8B-4772-ACBF-5849F6399BEE}" srcOrd="0" destOrd="0" presId="urn:microsoft.com/office/officeart/2008/layout/LinedList"/>
    <dgm:cxn modelId="{8C9421A9-AF99-44AE-AEFC-9C77DEE27555}" type="presParOf" srcId="{C19F9AE1-AC0F-4CFC-9EBD-8226A3C74ED2}" destId="{68B0388D-21BE-42A9-9387-C5E0F68D312E}" srcOrd="1" destOrd="0" presId="urn:microsoft.com/office/officeart/2008/layout/LinedList"/>
    <dgm:cxn modelId="{F52FB7D8-FCCD-4ADB-B7DF-64EF88A9486B}" type="presParOf" srcId="{68B0388D-21BE-42A9-9387-C5E0F68D312E}" destId="{87CF1F3F-84A9-42BD-93E1-A99EF96780A5}" srcOrd="0" destOrd="0" presId="urn:microsoft.com/office/officeart/2008/layout/LinedList"/>
    <dgm:cxn modelId="{97FAEF41-8E47-4597-B44B-3EFF8C563606}" type="presParOf" srcId="{68B0388D-21BE-42A9-9387-C5E0F68D312E}" destId="{7C27289E-5C3A-4FAC-87D4-99FA559E66E7}" srcOrd="1" destOrd="0" presId="urn:microsoft.com/office/officeart/2008/layout/LinedList"/>
    <dgm:cxn modelId="{6CA79CD1-BFAD-4678-98F4-EF4F7684D95E}" type="presParOf" srcId="{68B0388D-21BE-42A9-9387-C5E0F68D312E}" destId="{0494D365-964E-4C99-A804-78FE339C4A6A}" srcOrd="2" destOrd="0" presId="urn:microsoft.com/office/officeart/2008/layout/LinedList"/>
    <dgm:cxn modelId="{9C0A9113-3BF8-4EC0-86C4-103509E48334}" type="presParOf" srcId="{C19F9AE1-AC0F-4CFC-9EBD-8226A3C74ED2}" destId="{47A34135-EB1F-4D50-95C8-9CA36ABDF251}" srcOrd="2" destOrd="0" presId="urn:microsoft.com/office/officeart/2008/layout/LinedList"/>
    <dgm:cxn modelId="{64720FA0-2A30-46E8-B448-6D32937EA8A7}" type="presParOf" srcId="{C19F9AE1-AC0F-4CFC-9EBD-8226A3C74ED2}" destId="{DCFC13FB-75C3-4643-B061-CC795B688581}" srcOrd="3" destOrd="0" presId="urn:microsoft.com/office/officeart/2008/layout/LinedList"/>
    <dgm:cxn modelId="{470B19BA-11D5-4E5C-B5D3-877A4B56856E}" type="presParOf" srcId="{C19F9AE1-AC0F-4CFC-9EBD-8226A3C74ED2}" destId="{26B248EB-7556-45D3-839C-01747AD44357}" srcOrd="4" destOrd="0" presId="urn:microsoft.com/office/officeart/2008/layout/LinedList"/>
    <dgm:cxn modelId="{1A17397D-FD84-4C6F-A42D-794E8D580CFE}" type="presParOf" srcId="{26B248EB-7556-45D3-839C-01747AD44357}" destId="{847FFCDE-AFB2-42B5-A61D-70A0EFE2FE90}" srcOrd="0" destOrd="0" presId="urn:microsoft.com/office/officeart/2008/layout/LinedList"/>
    <dgm:cxn modelId="{0DBC97A4-048D-444F-B6DB-83FC69CF08E9}" type="presParOf" srcId="{26B248EB-7556-45D3-839C-01747AD44357}" destId="{9BCCDB50-757C-4CCF-B4F1-982432F6321B}" srcOrd="1" destOrd="0" presId="urn:microsoft.com/office/officeart/2008/layout/LinedList"/>
    <dgm:cxn modelId="{7315D3DB-73C0-466F-B906-9C36B92134D6}" type="presParOf" srcId="{26B248EB-7556-45D3-839C-01747AD44357}" destId="{6B6E5797-9F30-4BEF-9A73-50569E28E934}" srcOrd="2" destOrd="0" presId="urn:microsoft.com/office/officeart/2008/layout/LinedList"/>
    <dgm:cxn modelId="{136A0269-D038-4706-AFDA-9EB3487A8BF8}" type="presParOf" srcId="{C19F9AE1-AC0F-4CFC-9EBD-8226A3C74ED2}" destId="{060ABC76-8A40-4E0C-8930-4715884B4022}" srcOrd="5" destOrd="0" presId="urn:microsoft.com/office/officeart/2008/layout/LinedList"/>
    <dgm:cxn modelId="{05E94282-7A1F-456A-B290-C09ACF4D4A4E}" type="presParOf" srcId="{C19F9AE1-AC0F-4CFC-9EBD-8226A3C74ED2}" destId="{4D2D8F4C-7659-40FC-84BB-C323AD2D0DAB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D61943-8628-4640-B610-5AB8CAF878EF}" type="doc">
      <dgm:prSet loTypeId="urn:microsoft.com/office/officeart/2005/8/layout/hList1" loCatId="list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fr-FR"/>
        </a:p>
      </dgm:t>
    </dgm:pt>
    <dgm:pt modelId="{88EAC078-5587-418F-91DB-D1860E4483ED}">
      <dgm:prSet phldrT="[Texte]" custT="1"/>
      <dgm:spPr/>
      <dgm:t>
        <a:bodyPr/>
        <a:lstStyle/>
        <a:p>
          <a:r>
            <a:rPr lang="en-GB" sz="2400" b="1" dirty="0" smtClean="0"/>
            <a:t>Art. 212.II of the FTC</a:t>
          </a:r>
          <a:endParaRPr lang="fr-FR" sz="2400" dirty="0"/>
        </a:p>
      </dgm:t>
    </dgm:pt>
    <dgm:pt modelId="{640AD126-6790-42F6-80CC-0B060B23B6F6}" type="parTrans" cxnId="{53F9C0B0-71B1-4B32-924B-DF64B16B7962}">
      <dgm:prSet/>
      <dgm:spPr/>
      <dgm:t>
        <a:bodyPr/>
        <a:lstStyle/>
        <a:p>
          <a:endParaRPr lang="fr-FR"/>
        </a:p>
      </dgm:t>
    </dgm:pt>
    <dgm:pt modelId="{619387FA-EEB9-4360-AAFB-BC8925FBF650}" type="sibTrans" cxnId="{53F9C0B0-71B1-4B32-924B-DF64B16B7962}">
      <dgm:prSet/>
      <dgm:spPr/>
      <dgm:t>
        <a:bodyPr/>
        <a:lstStyle/>
        <a:p>
          <a:endParaRPr lang="fr-FR"/>
        </a:p>
      </dgm:t>
    </dgm:pt>
    <dgm:pt modelId="{975CB365-9EB4-4412-AFAE-96F04F2979E9}">
      <dgm:prSet phldrT="[Texte]" custT="1"/>
      <dgm:spPr/>
      <dgm:t>
        <a:bodyPr/>
        <a:lstStyle/>
        <a:p>
          <a:r>
            <a:rPr lang="en-GB" sz="2400" b="1" dirty="0" smtClean="0"/>
            <a:t>Art. 212 </a:t>
          </a:r>
          <a:r>
            <a:rPr lang="en-GB" sz="2400" b="1" dirty="0" err="1" smtClean="0"/>
            <a:t>bis</a:t>
          </a:r>
          <a:r>
            <a:rPr lang="en-GB" sz="2400" b="1" dirty="0" smtClean="0"/>
            <a:t> of the FTC</a:t>
          </a:r>
          <a:endParaRPr lang="fr-FR" sz="2400" dirty="0"/>
        </a:p>
      </dgm:t>
    </dgm:pt>
    <dgm:pt modelId="{CF0039EF-7C33-4EA1-B080-3089B678E1C3}" type="parTrans" cxnId="{C1B7C3A0-5108-49D6-8DCE-B4C6CFE96631}">
      <dgm:prSet/>
      <dgm:spPr/>
      <dgm:t>
        <a:bodyPr/>
        <a:lstStyle/>
        <a:p>
          <a:endParaRPr lang="fr-FR"/>
        </a:p>
      </dgm:t>
    </dgm:pt>
    <dgm:pt modelId="{A2C74F0E-3449-4677-BF94-6EFC0E256018}" type="sibTrans" cxnId="{C1B7C3A0-5108-49D6-8DCE-B4C6CFE96631}">
      <dgm:prSet/>
      <dgm:spPr/>
      <dgm:t>
        <a:bodyPr/>
        <a:lstStyle/>
        <a:p>
          <a:endParaRPr lang="fr-FR"/>
        </a:p>
      </dgm:t>
    </dgm:pt>
    <dgm:pt modelId="{CCA02F35-8F26-4284-925C-80344659D1C2}">
      <dgm:prSet phldrT="[Texte]" custT="1"/>
      <dgm:spPr/>
      <dgm:t>
        <a:bodyPr/>
        <a:lstStyle/>
        <a:p>
          <a:r>
            <a:rPr lang="en-US" sz="1800" dirty="0" smtClean="0"/>
            <a:t>Add-back of 25% of net financial expenses in excess of EUR 3.000.000.</a:t>
          </a:r>
          <a:endParaRPr lang="fr-FR" sz="1800" dirty="0"/>
        </a:p>
      </dgm:t>
    </dgm:pt>
    <dgm:pt modelId="{5DC6B87B-26CD-43A7-9B03-DE8227BE400A}" type="parTrans" cxnId="{8B5C475A-C373-4035-B484-46C39D66CC0C}">
      <dgm:prSet/>
      <dgm:spPr/>
      <dgm:t>
        <a:bodyPr/>
        <a:lstStyle/>
        <a:p>
          <a:endParaRPr lang="fr-FR"/>
        </a:p>
      </dgm:t>
    </dgm:pt>
    <dgm:pt modelId="{8F4E3B5C-5FCA-4762-9B65-12E6BFBA2FDC}" type="sibTrans" cxnId="{8B5C475A-C373-4035-B484-46C39D66CC0C}">
      <dgm:prSet/>
      <dgm:spPr/>
      <dgm:t>
        <a:bodyPr/>
        <a:lstStyle/>
        <a:p>
          <a:endParaRPr lang="fr-FR"/>
        </a:p>
      </dgm:t>
    </dgm:pt>
    <dgm:pt modelId="{7B2BA59E-0D7E-40D9-BFC4-DA39850B0B62}">
      <dgm:prSet custT="1"/>
      <dgm:spPr/>
      <dgm:t>
        <a:bodyPr/>
        <a:lstStyle/>
        <a:p>
          <a:r>
            <a:rPr lang="en-GB" sz="1800" dirty="0" smtClean="0"/>
            <a:t>The amount of interests received by the company from affiliated entities.</a:t>
          </a:r>
        </a:p>
      </dgm:t>
    </dgm:pt>
    <dgm:pt modelId="{31A71A0B-D6F8-4580-A2E5-969F6AB174DA}">
      <dgm:prSet custT="1"/>
      <dgm:spPr/>
      <dgm:t>
        <a:bodyPr/>
        <a:lstStyle/>
        <a:p>
          <a:r>
            <a:rPr lang="en-GB" sz="1800" dirty="0" smtClean="0"/>
            <a:t>25% of the EBITDA ;</a:t>
          </a:r>
        </a:p>
      </dgm:t>
    </dgm:pt>
    <dgm:pt modelId="{E7A46BDB-051F-4BBF-B609-118CCD79AF87}">
      <dgm:prSet custT="1"/>
      <dgm:spPr/>
      <dgm:t>
        <a:bodyPr/>
        <a:lstStyle/>
        <a:p>
          <a:r>
            <a:rPr lang="en-GB" sz="1800" dirty="0" smtClean="0"/>
            <a:t>A ratio of interest to 1.5 times the equity of the company ;</a:t>
          </a:r>
        </a:p>
      </dgm:t>
    </dgm:pt>
    <dgm:pt modelId="{D866D5EF-A22D-49FC-BAD4-965841CC8278}" type="sibTrans" cxnId="{A6A45634-B611-4599-99C0-0F8ECBB2D110}">
      <dgm:prSet/>
      <dgm:spPr/>
      <dgm:t>
        <a:bodyPr/>
        <a:lstStyle/>
        <a:p>
          <a:endParaRPr lang="fr-FR"/>
        </a:p>
      </dgm:t>
    </dgm:pt>
    <dgm:pt modelId="{EDB12B4E-4FE1-4460-B8C8-8EFD9DBD38A1}" type="parTrans" cxnId="{A6A45634-B611-4599-99C0-0F8ECBB2D110}">
      <dgm:prSet/>
      <dgm:spPr/>
      <dgm:t>
        <a:bodyPr/>
        <a:lstStyle/>
        <a:p>
          <a:endParaRPr lang="fr-FR"/>
        </a:p>
      </dgm:t>
    </dgm:pt>
    <dgm:pt modelId="{C86605E0-5398-4E38-8A7E-232855DC991F}" type="sibTrans" cxnId="{D432B8DC-5D7A-4F02-996F-7BB422A1738B}">
      <dgm:prSet/>
      <dgm:spPr/>
      <dgm:t>
        <a:bodyPr/>
        <a:lstStyle/>
        <a:p>
          <a:endParaRPr lang="fr-FR"/>
        </a:p>
      </dgm:t>
    </dgm:pt>
    <dgm:pt modelId="{E71337EC-8043-47F9-A4A1-66222E726062}" type="parTrans" cxnId="{D432B8DC-5D7A-4F02-996F-7BB422A1738B}">
      <dgm:prSet/>
      <dgm:spPr/>
      <dgm:t>
        <a:bodyPr/>
        <a:lstStyle/>
        <a:p>
          <a:endParaRPr lang="fr-FR"/>
        </a:p>
      </dgm:t>
    </dgm:pt>
    <dgm:pt modelId="{8ADE0F98-7947-4CD1-8453-A1B91E540FE5}" type="sibTrans" cxnId="{B58FA21D-C9CA-484A-B0FA-9FD411C99A73}">
      <dgm:prSet/>
      <dgm:spPr/>
      <dgm:t>
        <a:bodyPr/>
        <a:lstStyle/>
        <a:p>
          <a:endParaRPr lang="fr-FR"/>
        </a:p>
      </dgm:t>
    </dgm:pt>
    <dgm:pt modelId="{E1A895A4-2EE4-47CA-B94C-176887AB1A9F}" type="parTrans" cxnId="{B58FA21D-C9CA-484A-B0FA-9FD411C99A73}">
      <dgm:prSet/>
      <dgm:spPr/>
      <dgm:t>
        <a:bodyPr/>
        <a:lstStyle/>
        <a:p>
          <a:endParaRPr lang="fr-FR"/>
        </a:p>
      </dgm:t>
    </dgm:pt>
    <dgm:pt modelId="{9415D8D8-7B0C-4BE5-A744-D7B976E05623}">
      <dgm:prSet phldrT="[Texte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Limitation deduction of interest paid to related party exceeding each of the following thresholds : </a:t>
          </a:r>
          <a:endParaRPr lang="fr-FR" sz="1800" dirty="0"/>
        </a:p>
      </dgm:t>
    </dgm:pt>
    <dgm:pt modelId="{8EF8D28C-04DC-4B06-9DAB-15348B6DCC49}" type="sibTrans" cxnId="{E7B03B02-05D8-412A-A892-2C17513AA847}">
      <dgm:prSet/>
      <dgm:spPr/>
      <dgm:t>
        <a:bodyPr/>
        <a:lstStyle/>
        <a:p>
          <a:endParaRPr lang="fr-FR"/>
        </a:p>
      </dgm:t>
    </dgm:pt>
    <dgm:pt modelId="{E6993C5E-7CD7-4016-B223-B09D2E25810F}" type="parTrans" cxnId="{E7B03B02-05D8-412A-A892-2C17513AA847}">
      <dgm:prSet/>
      <dgm:spPr/>
      <dgm:t>
        <a:bodyPr/>
        <a:lstStyle/>
        <a:p>
          <a:endParaRPr lang="fr-FR"/>
        </a:p>
      </dgm:t>
    </dgm:pt>
    <dgm:pt modelId="{E3A23EF8-BCE7-4EA2-83FA-ACD07869ADD5}" type="pres">
      <dgm:prSet presAssocID="{8DD61943-8628-4640-B610-5AB8CAF878E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7234657-2902-4687-8612-178D8EEC0DBE}" type="pres">
      <dgm:prSet presAssocID="{88EAC078-5587-418F-91DB-D1860E4483ED}" presName="composite" presStyleCnt="0"/>
      <dgm:spPr/>
    </dgm:pt>
    <dgm:pt modelId="{BC79326D-391C-420B-B0CB-32921602B59D}" type="pres">
      <dgm:prSet presAssocID="{88EAC078-5587-418F-91DB-D1860E4483E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197FAC-AD45-4564-84F7-F753F29EF0F9}" type="pres">
      <dgm:prSet presAssocID="{88EAC078-5587-418F-91DB-D1860E4483ED}" presName="desTx" presStyleLbl="alignAccFollowNode1" presStyleIdx="0" presStyleCnt="2" custScaleX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F98DD3-51B7-4365-AB82-4AA6470AE9BF}" type="pres">
      <dgm:prSet presAssocID="{619387FA-EEB9-4360-AAFB-BC8925FBF650}" presName="space" presStyleCnt="0"/>
      <dgm:spPr/>
    </dgm:pt>
    <dgm:pt modelId="{B7FC2872-FF7E-41F3-9828-222B83A716C9}" type="pres">
      <dgm:prSet presAssocID="{975CB365-9EB4-4412-AFAE-96F04F2979E9}" presName="composite" presStyleCnt="0"/>
      <dgm:spPr/>
    </dgm:pt>
    <dgm:pt modelId="{15FCD97C-9168-4240-9C37-292F11D705A8}" type="pres">
      <dgm:prSet presAssocID="{975CB365-9EB4-4412-AFAE-96F04F2979E9}" presName="parTx" presStyleLbl="alignNode1" presStyleIdx="1" presStyleCnt="2" custLinFactNeighborX="14044" custLinFactNeighborY="-31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60240A-A7C0-44BE-9E7E-B46C99CEE7E1}" type="pres">
      <dgm:prSet presAssocID="{975CB365-9EB4-4412-AFAE-96F04F2979E9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10B606B-DDC8-4CA7-9AA0-5BA83BD5AB99}" type="presOf" srcId="{88EAC078-5587-418F-91DB-D1860E4483ED}" destId="{BC79326D-391C-420B-B0CB-32921602B59D}" srcOrd="0" destOrd="0" presId="urn:microsoft.com/office/officeart/2005/8/layout/hList1"/>
    <dgm:cxn modelId="{13670417-ABFC-4775-BBFD-DC88C1A466EA}" type="presOf" srcId="{E7A46BDB-051F-4BBF-B609-118CCD79AF87}" destId="{C7197FAC-AD45-4564-84F7-F753F29EF0F9}" srcOrd="0" destOrd="1" presId="urn:microsoft.com/office/officeart/2005/8/layout/hList1"/>
    <dgm:cxn modelId="{09B2ECC4-A730-4E9B-BA7F-4DCE1EECB893}" type="presOf" srcId="{31A71A0B-D6F8-4580-A2E5-969F6AB174DA}" destId="{C7197FAC-AD45-4564-84F7-F753F29EF0F9}" srcOrd="0" destOrd="2" presId="urn:microsoft.com/office/officeart/2005/8/layout/hList1"/>
    <dgm:cxn modelId="{8B5C475A-C373-4035-B484-46C39D66CC0C}" srcId="{975CB365-9EB4-4412-AFAE-96F04F2979E9}" destId="{CCA02F35-8F26-4284-925C-80344659D1C2}" srcOrd="0" destOrd="0" parTransId="{5DC6B87B-26CD-43A7-9B03-DE8227BE400A}" sibTransId="{8F4E3B5C-5FCA-4762-9B65-12E6BFBA2FDC}"/>
    <dgm:cxn modelId="{E3DD4C9F-7438-478F-B7FD-3F494D04A2E6}" type="presOf" srcId="{7B2BA59E-0D7E-40D9-BFC4-DA39850B0B62}" destId="{C7197FAC-AD45-4564-84F7-F753F29EF0F9}" srcOrd="0" destOrd="3" presId="urn:microsoft.com/office/officeart/2005/8/layout/hList1"/>
    <dgm:cxn modelId="{18516DC5-F360-46FE-BBDE-61A26D12CB86}" type="presOf" srcId="{9415D8D8-7B0C-4BE5-A744-D7B976E05623}" destId="{C7197FAC-AD45-4564-84F7-F753F29EF0F9}" srcOrd="0" destOrd="0" presId="urn:microsoft.com/office/officeart/2005/8/layout/hList1"/>
    <dgm:cxn modelId="{A6A45634-B611-4599-99C0-0F8ECBB2D110}" srcId="{9415D8D8-7B0C-4BE5-A744-D7B976E05623}" destId="{7B2BA59E-0D7E-40D9-BFC4-DA39850B0B62}" srcOrd="2" destOrd="0" parTransId="{EDB12B4E-4FE1-4460-B8C8-8EFD9DBD38A1}" sibTransId="{D866D5EF-A22D-49FC-BAD4-965841CC8278}"/>
    <dgm:cxn modelId="{D7D2F43D-EFFD-41F4-B747-605B6F1E858A}" type="presOf" srcId="{8DD61943-8628-4640-B610-5AB8CAF878EF}" destId="{E3A23EF8-BCE7-4EA2-83FA-ACD07869ADD5}" srcOrd="0" destOrd="0" presId="urn:microsoft.com/office/officeart/2005/8/layout/hList1"/>
    <dgm:cxn modelId="{E7B03B02-05D8-412A-A892-2C17513AA847}" srcId="{88EAC078-5587-418F-91DB-D1860E4483ED}" destId="{9415D8D8-7B0C-4BE5-A744-D7B976E05623}" srcOrd="0" destOrd="0" parTransId="{E6993C5E-7CD7-4016-B223-B09D2E25810F}" sibTransId="{8EF8D28C-04DC-4B06-9DAB-15348B6DCC49}"/>
    <dgm:cxn modelId="{9E2DF9EE-3EB4-4167-8FB1-3A41FD3874E1}" type="presOf" srcId="{CCA02F35-8F26-4284-925C-80344659D1C2}" destId="{B960240A-A7C0-44BE-9E7E-B46C99CEE7E1}" srcOrd="0" destOrd="0" presId="urn:microsoft.com/office/officeart/2005/8/layout/hList1"/>
    <dgm:cxn modelId="{B58FA21D-C9CA-484A-B0FA-9FD411C99A73}" srcId="{9415D8D8-7B0C-4BE5-A744-D7B976E05623}" destId="{E7A46BDB-051F-4BBF-B609-118CCD79AF87}" srcOrd="0" destOrd="0" parTransId="{E1A895A4-2EE4-47CA-B94C-176887AB1A9F}" sibTransId="{8ADE0F98-7947-4CD1-8453-A1B91E540FE5}"/>
    <dgm:cxn modelId="{C1B7C3A0-5108-49D6-8DCE-B4C6CFE96631}" srcId="{8DD61943-8628-4640-B610-5AB8CAF878EF}" destId="{975CB365-9EB4-4412-AFAE-96F04F2979E9}" srcOrd="1" destOrd="0" parTransId="{CF0039EF-7C33-4EA1-B080-3089B678E1C3}" sibTransId="{A2C74F0E-3449-4677-BF94-6EFC0E256018}"/>
    <dgm:cxn modelId="{D432B8DC-5D7A-4F02-996F-7BB422A1738B}" srcId="{9415D8D8-7B0C-4BE5-A744-D7B976E05623}" destId="{31A71A0B-D6F8-4580-A2E5-969F6AB174DA}" srcOrd="1" destOrd="0" parTransId="{E71337EC-8043-47F9-A4A1-66222E726062}" sibTransId="{C86605E0-5398-4E38-8A7E-232855DC991F}"/>
    <dgm:cxn modelId="{8DC66D48-0D7B-4D64-B671-621BC7F7DA20}" type="presOf" srcId="{975CB365-9EB4-4412-AFAE-96F04F2979E9}" destId="{15FCD97C-9168-4240-9C37-292F11D705A8}" srcOrd="0" destOrd="0" presId="urn:microsoft.com/office/officeart/2005/8/layout/hList1"/>
    <dgm:cxn modelId="{53F9C0B0-71B1-4B32-924B-DF64B16B7962}" srcId="{8DD61943-8628-4640-B610-5AB8CAF878EF}" destId="{88EAC078-5587-418F-91DB-D1860E4483ED}" srcOrd="0" destOrd="0" parTransId="{640AD126-6790-42F6-80CC-0B060B23B6F6}" sibTransId="{619387FA-EEB9-4360-AAFB-BC8925FBF650}"/>
    <dgm:cxn modelId="{F55C6CFE-92F5-4D61-96C4-62003FC0FAAB}" type="presParOf" srcId="{E3A23EF8-BCE7-4EA2-83FA-ACD07869ADD5}" destId="{A7234657-2902-4687-8612-178D8EEC0DBE}" srcOrd="0" destOrd="0" presId="urn:microsoft.com/office/officeart/2005/8/layout/hList1"/>
    <dgm:cxn modelId="{C2E3BBC5-70A0-404F-9E64-17C3F2E50850}" type="presParOf" srcId="{A7234657-2902-4687-8612-178D8EEC0DBE}" destId="{BC79326D-391C-420B-B0CB-32921602B59D}" srcOrd="0" destOrd="0" presId="urn:microsoft.com/office/officeart/2005/8/layout/hList1"/>
    <dgm:cxn modelId="{B2EEB7F6-9296-41D3-96A8-0F79CB8B6A87}" type="presParOf" srcId="{A7234657-2902-4687-8612-178D8EEC0DBE}" destId="{C7197FAC-AD45-4564-84F7-F753F29EF0F9}" srcOrd="1" destOrd="0" presId="urn:microsoft.com/office/officeart/2005/8/layout/hList1"/>
    <dgm:cxn modelId="{C396103F-1348-47D5-A4A7-FFD7A031C75C}" type="presParOf" srcId="{E3A23EF8-BCE7-4EA2-83FA-ACD07869ADD5}" destId="{BDF98DD3-51B7-4365-AB82-4AA6470AE9BF}" srcOrd="1" destOrd="0" presId="urn:microsoft.com/office/officeart/2005/8/layout/hList1"/>
    <dgm:cxn modelId="{99170D21-DA23-4FC3-9569-0C76B9B4732A}" type="presParOf" srcId="{E3A23EF8-BCE7-4EA2-83FA-ACD07869ADD5}" destId="{B7FC2872-FF7E-41F3-9828-222B83A716C9}" srcOrd="2" destOrd="0" presId="urn:microsoft.com/office/officeart/2005/8/layout/hList1"/>
    <dgm:cxn modelId="{312E034A-8FA2-4B7C-9CA2-5BF1B8801393}" type="presParOf" srcId="{B7FC2872-FF7E-41F3-9828-222B83A716C9}" destId="{15FCD97C-9168-4240-9C37-292F11D705A8}" srcOrd="0" destOrd="0" presId="urn:microsoft.com/office/officeart/2005/8/layout/hList1"/>
    <dgm:cxn modelId="{10E68E40-A942-4D42-AB1B-67863C9BCA01}" type="presParOf" srcId="{B7FC2872-FF7E-41F3-9828-222B83A716C9}" destId="{B960240A-A7C0-44BE-9E7E-B46C99CEE7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815049-3D77-1045-AF52-CBAF50DEA298}" type="doc">
      <dgm:prSet loTypeId="urn:microsoft.com/office/officeart/2005/8/layout/hierarchy3" loCatId="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endParaRPr lang="fr-FR"/>
        </a:p>
      </dgm:t>
    </dgm:pt>
    <dgm:pt modelId="{AF631E9A-992F-1B4F-B88C-57E6DA95FCD6}">
      <dgm:prSet phldrT="[Texte]"/>
      <dgm:spPr/>
      <dgm:t>
        <a:bodyPr/>
        <a:lstStyle/>
        <a:p>
          <a:r>
            <a:rPr lang="fr-FR" dirty="0" smtClean="0"/>
            <a:t>Double </a:t>
          </a:r>
          <a:r>
            <a:rPr lang="fr-FR" dirty="0" err="1" smtClean="0"/>
            <a:t>deduction</a:t>
          </a:r>
          <a:endParaRPr lang="fr-FR" dirty="0"/>
        </a:p>
      </dgm:t>
    </dgm:pt>
    <dgm:pt modelId="{93698F8A-693A-C448-8195-1133B8CB4942}" type="parTrans" cxnId="{C509ABE9-A71E-614F-A7DB-95AB2A1404C8}">
      <dgm:prSet/>
      <dgm:spPr/>
      <dgm:t>
        <a:bodyPr/>
        <a:lstStyle/>
        <a:p>
          <a:endParaRPr lang="fr-FR"/>
        </a:p>
      </dgm:t>
    </dgm:pt>
    <dgm:pt modelId="{B485F9D2-5F01-D34B-85C3-C536285C92DB}" type="sibTrans" cxnId="{C509ABE9-A71E-614F-A7DB-95AB2A1404C8}">
      <dgm:prSet/>
      <dgm:spPr/>
      <dgm:t>
        <a:bodyPr/>
        <a:lstStyle/>
        <a:p>
          <a:endParaRPr lang="fr-FR"/>
        </a:p>
      </dgm:t>
    </dgm:pt>
    <dgm:pt modelId="{A5CF1D76-B4C8-4249-82C7-F249B2D48E1B}">
      <dgm:prSet phldrT="[Texte]"/>
      <dgm:spPr/>
      <dgm:t>
        <a:bodyPr/>
        <a:lstStyle/>
        <a:p>
          <a:r>
            <a:rPr lang="fr-FR" dirty="0" err="1" smtClean="0"/>
            <a:t>Deduction</a:t>
          </a:r>
          <a:r>
            <a:rPr lang="fr-FR" baseline="0" dirty="0" smtClean="0"/>
            <a:t> </a:t>
          </a:r>
          <a:r>
            <a:rPr lang="fr-FR" baseline="0" dirty="0" err="1" smtClean="0"/>
            <a:t>is</a:t>
          </a:r>
          <a:r>
            <a:rPr lang="fr-FR" baseline="0" dirty="0" smtClean="0"/>
            <a:t> </a:t>
          </a:r>
          <a:r>
            <a:rPr lang="fr-FR" baseline="0" dirty="0" err="1" smtClean="0"/>
            <a:t>only</a:t>
          </a:r>
          <a:r>
            <a:rPr lang="fr-FR" baseline="0" dirty="0" smtClean="0"/>
            <a:t> </a:t>
          </a:r>
          <a:r>
            <a:rPr lang="fr-FR" baseline="0" dirty="0" err="1" smtClean="0"/>
            <a:t>granted</a:t>
          </a:r>
          <a:r>
            <a:rPr lang="fr-FR" baseline="0" dirty="0" smtClean="0"/>
            <a:t> in the </a:t>
          </a:r>
          <a:r>
            <a:rPr lang="fr-FR" baseline="0" dirty="0" err="1" smtClean="0"/>
            <a:t>Member</a:t>
          </a:r>
          <a:r>
            <a:rPr lang="fr-FR" baseline="0" dirty="0" smtClean="0"/>
            <a:t> State </a:t>
          </a:r>
          <a:r>
            <a:rPr lang="fr-FR" baseline="0" dirty="0" err="1" smtClean="0"/>
            <a:t>where</a:t>
          </a:r>
          <a:r>
            <a:rPr lang="fr-FR" baseline="0" dirty="0" smtClean="0"/>
            <a:t> the </a:t>
          </a:r>
          <a:r>
            <a:rPr lang="fr-FR" baseline="0" dirty="0" err="1" smtClean="0"/>
            <a:t>payment</a:t>
          </a:r>
          <a:r>
            <a:rPr lang="fr-FR" baseline="0" dirty="0" smtClean="0"/>
            <a:t> has </a:t>
          </a:r>
          <a:r>
            <a:rPr lang="fr-FR" baseline="0" dirty="0" err="1" smtClean="0"/>
            <a:t>its</a:t>
          </a:r>
          <a:r>
            <a:rPr lang="fr-FR" baseline="0" dirty="0" smtClean="0"/>
            <a:t> source</a:t>
          </a:r>
          <a:endParaRPr lang="fr-FR" dirty="0"/>
        </a:p>
      </dgm:t>
    </dgm:pt>
    <dgm:pt modelId="{30F59228-17BF-6548-8482-E01D79600BE0}" type="parTrans" cxnId="{867AF773-86C4-664C-A54C-76F85EE18DAE}">
      <dgm:prSet/>
      <dgm:spPr/>
      <dgm:t>
        <a:bodyPr/>
        <a:lstStyle/>
        <a:p>
          <a:endParaRPr lang="fr-FR"/>
        </a:p>
      </dgm:t>
    </dgm:pt>
    <dgm:pt modelId="{F60E60C9-3EAB-AC4D-A4C0-37FCFA162DD7}" type="sibTrans" cxnId="{867AF773-86C4-664C-A54C-76F85EE18DAE}">
      <dgm:prSet/>
      <dgm:spPr/>
      <dgm:t>
        <a:bodyPr/>
        <a:lstStyle/>
        <a:p>
          <a:endParaRPr lang="fr-FR"/>
        </a:p>
      </dgm:t>
    </dgm:pt>
    <dgm:pt modelId="{20F7D7E2-FFB0-FC44-A329-E05F746E40A4}">
      <dgm:prSet phldrT="[Texte]"/>
      <dgm:spPr/>
      <dgm:t>
        <a:bodyPr/>
        <a:lstStyle/>
        <a:p>
          <a:r>
            <a:rPr lang="fr-FR" dirty="0" err="1" smtClean="0"/>
            <a:t>Deduction</a:t>
          </a:r>
          <a:r>
            <a:rPr lang="fr-FR" dirty="0" smtClean="0"/>
            <a:t> </a:t>
          </a:r>
          <a:r>
            <a:rPr lang="fr-FR" dirty="0" err="1" smtClean="0"/>
            <a:t>without</a:t>
          </a:r>
          <a:r>
            <a:rPr lang="fr-FR" baseline="0" dirty="0" smtClean="0"/>
            <a:t> inclusion</a:t>
          </a:r>
          <a:endParaRPr lang="fr-FR" dirty="0"/>
        </a:p>
      </dgm:t>
    </dgm:pt>
    <dgm:pt modelId="{A929D083-F2CD-9B40-A51A-5E944386E7D1}" type="parTrans" cxnId="{8EB2B529-A567-4A48-A963-962471043F88}">
      <dgm:prSet/>
      <dgm:spPr/>
      <dgm:t>
        <a:bodyPr/>
        <a:lstStyle/>
        <a:p>
          <a:endParaRPr lang="fr-FR"/>
        </a:p>
      </dgm:t>
    </dgm:pt>
    <dgm:pt modelId="{AC116D66-E09E-BC4D-AC9E-DF77272DE0EE}" type="sibTrans" cxnId="{8EB2B529-A567-4A48-A963-962471043F88}">
      <dgm:prSet/>
      <dgm:spPr/>
      <dgm:t>
        <a:bodyPr/>
        <a:lstStyle/>
        <a:p>
          <a:endParaRPr lang="fr-FR"/>
        </a:p>
      </dgm:t>
    </dgm:pt>
    <dgm:pt modelId="{65E38C61-611D-FC43-AB01-3E58AD05CE2D}">
      <dgm:prSet phldrT="[Texte]"/>
      <dgm:spPr/>
      <dgm:t>
        <a:bodyPr/>
        <a:lstStyle/>
        <a:p>
          <a:r>
            <a:rPr lang="fr-FR" dirty="0" err="1" smtClean="0"/>
            <a:t>Member</a:t>
          </a:r>
          <a:r>
            <a:rPr lang="fr-FR" dirty="0" smtClean="0"/>
            <a:t> State of</a:t>
          </a:r>
          <a:r>
            <a:rPr lang="fr-FR" baseline="0" dirty="0" smtClean="0"/>
            <a:t> the payer </a:t>
          </a:r>
          <a:r>
            <a:rPr lang="fr-FR" baseline="0" dirty="0" err="1" smtClean="0"/>
            <a:t>shall</a:t>
          </a:r>
          <a:r>
            <a:rPr lang="fr-FR" baseline="0" dirty="0" smtClean="0"/>
            <a:t>  </a:t>
          </a:r>
          <a:r>
            <a:rPr lang="fr-FR" baseline="0" dirty="0" err="1" smtClean="0"/>
            <a:t>deny</a:t>
          </a:r>
          <a:r>
            <a:rPr lang="fr-FR" baseline="0" dirty="0" smtClean="0"/>
            <a:t> the </a:t>
          </a:r>
          <a:r>
            <a:rPr lang="fr-FR" baseline="0" dirty="0" err="1" smtClean="0"/>
            <a:t>deduction</a:t>
          </a:r>
          <a:r>
            <a:rPr lang="fr-FR" baseline="0" dirty="0" smtClean="0"/>
            <a:t> of the </a:t>
          </a:r>
          <a:r>
            <a:rPr lang="fr-FR" baseline="0" dirty="0" err="1" smtClean="0"/>
            <a:t>payment</a:t>
          </a:r>
          <a:endParaRPr lang="fr-FR" dirty="0"/>
        </a:p>
      </dgm:t>
    </dgm:pt>
    <dgm:pt modelId="{EBBC884D-1D8B-5043-8742-ED421875F244}" type="parTrans" cxnId="{268D5407-BE58-3A41-A15D-308A027F75CB}">
      <dgm:prSet/>
      <dgm:spPr/>
      <dgm:t>
        <a:bodyPr/>
        <a:lstStyle/>
        <a:p>
          <a:endParaRPr lang="fr-FR"/>
        </a:p>
      </dgm:t>
    </dgm:pt>
    <dgm:pt modelId="{C24E26C3-DB20-834C-9000-328C2A006C4B}" type="sibTrans" cxnId="{268D5407-BE58-3A41-A15D-308A027F75CB}">
      <dgm:prSet/>
      <dgm:spPr/>
      <dgm:t>
        <a:bodyPr/>
        <a:lstStyle/>
        <a:p>
          <a:endParaRPr lang="fr-FR"/>
        </a:p>
      </dgm:t>
    </dgm:pt>
    <dgm:pt modelId="{AECFAE94-3098-3342-A72D-0307DC2BF3D4}" type="pres">
      <dgm:prSet presAssocID="{9A815049-3D77-1045-AF52-CBAF50DEA29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3039EEF1-E3CA-E94E-A5FA-8A8E7D04F1E2}" type="pres">
      <dgm:prSet presAssocID="{AF631E9A-992F-1B4F-B88C-57E6DA95FCD6}" presName="root" presStyleCnt="0"/>
      <dgm:spPr/>
    </dgm:pt>
    <dgm:pt modelId="{98897A61-53D4-544A-83C6-0CAA6373AC2D}" type="pres">
      <dgm:prSet presAssocID="{AF631E9A-992F-1B4F-B88C-57E6DA95FCD6}" presName="rootComposite" presStyleCnt="0"/>
      <dgm:spPr/>
    </dgm:pt>
    <dgm:pt modelId="{7E04ADC0-563C-694E-ABAE-54A5ADE128B6}" type="pres">
      <dgm:prSet presAssocID="{AF631E9A-992F-1B4F-B88C-57E6DA95FCD6}" presName="rootText" presStyleLbl="node1" presStyleIdx="0" presStyleCnt="2"/>
      <dgm:spPr/>
      <dgm:t>
        <a:bodyPr/>
        <a:lstStyle/>
        <a:p>
          <a:endParaRPr lang="fr-FR"/>
        </a:p>
      </dgm:t>
    </dgm:pt>
    <dgm:pt modelId="{38E5702E-5D60-FD49-A5A9-C2764B097716}" type="pres">
      <dgm:prSet presAssocID="{AF631E9A-992F-1B4F-B88C-57E6DA95FCD6}" presName="rootConnector" presStyleLbl="node1" presStyleIdx="0" presStyleCnt="2"/>
      <dgm:spPr/>
      <dgm:t>
        <a:bodyPr/>
        <a:lstStyle/>
        <a:p>
          <a:endParaRPr lang="fr-FR"/>
        </a:p>
      </dgm:t>
    </dgm:pt>
    <dgm:pt modelId="{9106FB41-4D07-6F42-8DD9-18BB5F3DAA52}" type="pres">
      <dgm:prSet presAssocID="{AF631E9A-992F-1B4F-B88C-57E6DA95FCD6}" presName="childShape" presStyleCnt="0"/>
      <dgm:spPr/>
    </dgm:pt>
    <dgm:pt modelId="{209E5C5C-90B4-BD4D-9945-A2A82A119C9C}" type="pres">
      <dgm:prSet presAssocID="{30F59228-17BF-6548-8482-E01D79600BE0}" presName="Name13" presStyleLbl="parChTrans1D2" presStyleIdx="0" presStyleCnt="2"/>
      <dgm:spPr/>
      <dgm:t>
        <a:bodyPr/>
        <a:lstStyle/>
        <a:p>
          <a:endParaRPr lang="fr-FR"/>
        </a:p>
      </dgm:t>
    </dgm:pt>
    <dgm:pt modelId="{A4DD34F0-53CD-1E4D-AFD5-4465B4DADB01}" type="pres">
      <dgm:prSet presAssocID="{A5CF1D76-B4C8-4249-82C7-F249B2D48E1B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8E8615-E729-224F-9028-AA7F1CCCD5F6}" type="pres">
      <dgm:prSet presAssocID="{20F7D7E2-FFB0-FC44-A329-E05F746E40A4}" presName="root" presStyleCnt="0"/>
      <dgm:spPr/>
    </dgm:pt>
    <dgm:pt modelId="{671B9457-7AFD-A145-9BCF-03F3C9AC4475}" type="pres">
      <dgm:prSet presAssocID="{20F7D7E2-FFB0-FC44-A329-E05F746E40A4}" presName="rootComposite" presStyleCnt="0"/>
      <dgm:spPr/>
    </dgm:pt>
    <dgm:pt modelId="{06197E4B-F6F5-5C42-9B02-B2B961324EC7}" type="pres">
      <dgm:prSet presAssocID="{20F7D7E2-FFB0-FC44-A329-E05F746E40A4}" presName="rootText" presStyleLbl="node1" presStyleIdx="1" presStyleCnt="2"/>
      <dgm:spPr/>
      <dgm:t>
        <a:bodyPr/>
        <a:lstStyle/>
        <a:p>
          <a:endParaRPr lang="fr-FR"/>
        </a:p>
      </dgm:t>
    </dgm:pt>
    <dgm:pt modelId="{513C0421-78E2-2945-A169-C8684EF221CA}" type="pres">
      <dgm:prSet presAssocID="{20F7D7E2-FFB0-FC44-A329-E05F746E40A4}" presName="rootConnector" presStyleLbl="node1" presStyleIdx="1" presStyleCnt="2"/>
      <dgm:spPr/>
      <dgm:t>
        <a:bodyPr/>
        <a:lstStyle/>
        <a:p>
          <a:endParaRPr lang="fr-FR"/>
        </a:p>
      </dgm:t>
    </dgm:pt>
    <dgm:pt modelId="{DC833BA2-CE53-B64D-AAB7-9EB7A914D0D0}" type="pres">
      <dgm:prSet presAssocID="{20F7D7E2-FFB0-FC44-A329-E05F746E40A4}" presName="childShape" presStyleCnt="0"/>
      <dgm:spPr/>
    </dgm:pt>
    <dgm:pt modelId="{1511AB62-5CD6-2D4D-8B98-9298F96D50F4}" type="pres">
      <dgm:prSet presAssocID="{EBBC884D-1D8B-5043-8742-ED421875F244}" presName="Name13" presStyleLbl="parChTrans1D2" presStyleIdx="1" presStyleCnt="2"/>
      <dgm:spPr/>
      <dgm:t>
        <a:bodyPr/>
        <a:lstStyle/>
        <a:p>
          <a:endParaRPr lang="fr-FR"/>
        </a:p>
      </dgm:t>
    </dgm:pt>
    <dgm:pt modelId="{A833D78D-D296-884A-8D06-B41B32B54930}" type="pres">
      <dgm:prSet presAssocID="{65E38C61-611D-FC43-AB01-3E58AD05CE2D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92652C7-558B-4594-B6C9-506A9D4E5B8E}" type="presOf" srcId="{65E38C61-611D-FC43-AB01-3E58AD05CE2D}" destId="{A833D78D-D296-884A-8D06-B41B32B54930}" srcOrd="0" destOrd="0" presId="urn:microsoft.com/office/officeart/2005/8/layout/hierarchy3"/>
    <dgm:cxn modelId="{C9D33B71-06FD-46E0-AE2D-6A324BE423E0}" type="presOf" srcId="{AF631E9A-992F-1B4F-B88C-57E6DA95FCD6}" destId="{7E04ADC0-563C-694E-ABAE-54A5ADE128B6}" srcOrd="0" destOrd="0" presId="urn:microsoft.com/office/officeart/2005/8/layout/hierarchy3"/>
    <dgm:cxn modelId="{482F609C-9952-4403-A1FA-3C3E808C917B}" type="presOf" srcId="{20F7D7E2-FFB0-FC44-A329-E05F746E40A4}" destId="{513C0421-78E2-2945-A169-C8684EF221CA}" srcOrd="1" destOrd="0" presId="urn:microsoft.com/office/officeart/2005/8/layout/hierarchy3"/>
    <dgm:cxn modelId="{268D5407-BE58-3A41-A15D-308A027F75CB}" srcId="{20F7D7E2-FFB0-FC44-A329-E05F746E40A4}" destId="{65E38C61-611D-FC43-AB01-3E58AD05CE2D}" srcOrd="0" destOrd="0" parTransId="{EBBC884D-1D8B-5043-8742-ED421875F244}" sibTransId="{C24E26C3-DB20-834C-9000-328C2A006C4B}"/>
    <dgm:cxn modelId="{67CAFC44-82C0-4097-B332-9BDA09C95931}" type="presOf" srcId="{AF631E9A-992F-1B4F-B88C-57E6DA95FCD6}" destId="{38E5702E-5D60-FD49-A5A9-C2764B097716}" srcOrd="1" destOrd="0" presId="urn:microsoft.com/office/officeart/2005/8/layout/hierarchy3"/>
    <dgm:cxn modelId="{867AF773-86C4-664C-A54C-76F85EE18DAE}" srcId="{AF631E9A-992F-1B4F-B88C-57E6DA95FCD6}" destId="{A5CF1D76-B4C8-4249-82C7-F249B2D48E1B}" srcOrd="0" destOrd="0" parTransId="{30F59228-17BF-6548-8482-E01D79600BE0}" sibTransId="{F60E60C9-3EAB-AC4D-A4C0-37FCFA162DD7}"/>
    <dgm:cxn modelId="{A2F6BC1B-D996-4825-AF40-5B118CA94406}" type="presOf" srcId="{EBBC884D-1D8B-5043-8742-ED421875F244}" destId="{1511AB62-5CD6-2D4D-8B98-9298F96D50F4}" srcOrd="0" destOrd="0" presId="urn:microsoft.com/office/officeart/2005/8/layout/hierarchy3"/>
    <dgm:cxn modelId="{C509ABE9-A71E-614F-A7DB-95AB2A1404C8}" srcId="{9A815049-3D77-1045-AF52-CBAF50DEA298}" destId="{AF631E9A-992F-1B4F-B88C-57E6DA95FCD6}" srcOrd="0" destOrd="0" parTransId="{93698F8A-693A-C448-8195-1133B8CB4942}" sibTransId="{B485F9D2-5F01-D34B-85C3-C536285C92DB}"/>
    <dgm:cxn modelId="{8EB2B529-A567-4A48-A963-962471043F88}" srcId="{9A815049-3D77-1045-AF52-CBAF50DEA298}" destId="{20F7D7E2-FFB0-FC44-A329-E05F746E40A4}" srcOrd="1" destOrd="0" parTransId="{A929D083-F2CD-9B40-A51A-5E944386E7D1}" sibTransId="{AC116D66-E09E-BC4D-AC9E-DF77272DE0EE}"/>
    <dgm:cxn modelId="{05DDC35C-FE01-4AA0-BB28-D435A2829C9B}" type="presOf" srcId="{30F59228-17BF-6548-8482-E01D79600BE0}" destId="{209E5C5C-90B4-BD4D-9945-A2A82A119C9C}" srcOrd="0" destOrd="0" presId="urn:microsoft.com/office/officeart/2005/8/layout/hierarchy3"/>
    <dgm:cxn modelId="{54E85D5B-7CF5-4A64-B8A5-F241D9189CBC}" type="presOf" srcId="{9A815049-3D77-1045-AF52-CBAF50DEA298}" destId="{AECFAE94-3098-3342-A72D-0307DC2BF3D4}" srcOrd="0" destOrd="0" presId="urn:microsoft.com/office/officeart/2005/8/layout/hierarchy3"/>
    <dgm:cxn modelId="{7A7A7DA9-B0A9-4321-9E13-F9D3B6DFD4D2}" type="presOf" srcId="{20F7D7E2-FFB0-FC44-A329-E05F746E40A4}" destId="{06197E4B-F6F5-5C42-9B02-B2B961324EC7}" srcOrd="0" destOrd="0" presId="urn:microsoft.com/office/officeart/2005/8/layout/hierarchy3"/>
    <dgm:cxn modelId="{CB44528B-8D59-4FCE-96BC-059DC0CF9A05}" type="presOf" srcId="{A5CF1D76-B4C8-4249-82C7-F249B2D48E1B}" destId="{A4DD34F0-53CD-1E4D-AFD5-4465B4DADB01}" srcOrd="0" destOrd="0" presId="urn:microsoft.com/office/officeart/2005/8/layout/hierarchy3"/>
    <dgm:cxn modelId="{8B30D61C-47CD-4FAB-BA2A-272D6FFF6DA9}" type="presParOf" srcId="{AECFAE94-3098-3342-A72D-0307DC2BF3D4}" destId="{3039EEF1-E3CA-E94E-A5FA-8A8E7D04F1E2}" srcOrd="0" destOrd="0" presId="urn:microsoft.com/office/officeart/2005/8/layout/hierarchy3"/>
    <dgm:cxn modelId="{F1457759-4C61-4B89-9290-592BABBD61EB}" type="presParOf" srcId="{3039EEF1-E3CA-E94E-A5FA-8A8E7D04F1E2}" destId="{98897A61-53D4-544A-83C6-0CAA6373AC2D}" srcOrd="0" destOrd="0" presId="urn:microsoft.com/office/officeart/2005/8/layout/hierarchy3"/>
    <dgm:cxn modelId="{9739C8CA-DB91-48C9-AE4B-63C1887E699C}" type="presParOf" srcId="{98897A61-53D4-544A-83C6-0CAA6373AC2D}" destId="{7E04ADC0-563C-694E-ABAE-54A5ADE128B6}" srcOrd="0" destOrd="0" presId="urn:microsoft.com/office/officeart/2005/8/layout/hierarchy3"/>
    <dgm:cxn modelId="{E8C715A4-B8B6-45BA-8BBE-B50F89D01E7D}" type="presParOf" srcId="{98897A61-53D4-544A-83C6-0CAA6373AC2D}" destId="{38E5702E-5D60-FD49-A5A9-C2764B097716}" srcOrd="1" destOrd="0" presId="urn:microsoft.com/office/officeart/2005/8/layout/hierarchy3"/>
    <dgm:cxn modelId="{723A19A3-7944-47CF-80A0-1683D92D3AB5}" type="presParOf" srcId="{3039EEF1-E3CA-E94E-A5FA-8A8E7D04F1E2}" destId="{9106FB41-4D07-6F42-8DD9-18BB5F3DAA52}" srcOrd="1" destOrd="0" presId="urn:microsoft.com/office/officeart/2005/8/layout/hierarchy3"/>
    <dgm:cxn modelId="{55138621-1B9C-4698-AA14-7587A862249A}" type="presParOf" srcId="{9106FB41-4D07-6F42-8DD9-18BB5F3DAA52}" destId="{209E5C5C-90B4-BD4D-9945-A2A82A119C9C}" srcOrd="0" destOrd="0" presId="urn:microsoft.com/office/officeart/2005/8/layout/hierarchy3"/>
    <dgm:cxn modelId="{8B410AC1-AC5C-4B95-9B19-B9671E9D0C75}" type="presParOf" srcId="{9106FB41-4D07-6F42-8DD9-18BB5F3DAA52}" destId="{A4DD34F0-53CD-1E4D-AFD5-4465B4DADB01}" srcOrd="1" destOrd="0" presId="urn:microsoft.com/office/officeart/2005/8/layout/hierarchy3"/>
    <dgm:cxn modelId="{F29FCB2E-5105-458E-B9CC-F87CA2BCC88F}" type="presParOf" srcId="{AECFAE94-3098-3342-A72D-0307DC2BF3D4}" destId="{E48E8615-E729-224F-9028-AA7F1CCCD5F6}" srcOrd="1" destOrd="0" presId="urn:microsoft.com/office/officeart/2005/8/layout/hierarchy3"/>
    <dgm:cxn modelId="{B5D2159E-340A-4CC7-AB46-E5469D78FDA5}" type="presParOf" srcId="{E48E8615-E729-224F-9028-AA7F1CCCD5F6}" destId="{671B9457-7AFD-A145-9BCF-03F3C9AC4475}" srcOrd="0" destOrd="0" presId="urn:microsoft.com/office/officeart/2005/8/layout/hierarchy3"/>
    <dgm:cxn modelId="{7B60623A-5DAC-43A2-9D22-62BDBE5C147E}" type="presParOf" srcId="{671B9457-7AFD-A145-9BCF-03F3C9AC4475}" destId="{06197E4B-F6F5-5C42-9B02-B2B961324EC7}" srcOrd="0" destOrd="0" presId="urn:microsoft.com/office/officeart/2005/8/layout/hierarchy3"/>
    <dgm:cxn modelId="{980EBFCE-CD76-41FA-9FAC-D49DD932DA64}" type="presParOf" srcId="{671B9457-7AFD-A145-9BCF-03F3C9AC4475}" destId="{513C0421-78E2-2945-A169-C8684EF221CA}" srcOrd="1" destOrd="0" presId="urn:microsoft.com/office/officeart/2005/8/layout/hierarchy3"/>
    <dgm:cxn modelId="{0DA3BA65-E840-425B-9963-1662D6288235}" type="presParOf" srcId="{E48E8615-E729-224F-9028-AA7F1CCCD5F6}" destId="{DC833BA2-CE53-B64D-AAB7-9EB7A914D0D0}" srcOrd="1" destOrd="0" presId="urn:microsoft.com/office/officeart/2005/8/layout/hierarchy3"/>
    <dgm:cxn modelId="{0A2B5DE8-2E07-4995-AB52-B8986F635C77}" type="presParOf" srcId="{DC833BA2-CE53-B64D-AAB7-9EB7A914D0D0}" destId="{1511AB62-5CD6-2D4D-8B98-9298F96D50F4}" srcOrd="0" destOrd="0" presId="urn:microsoft.com/office/officeart/2005/8/layout/hierarchy3"/>
    <dgm:cxn modelId="{4C54C797-FA3B-4681-98DA-50317816EED5}" type="presParOf" srcId="{DC833BA2-CE53-B64D-AAB7-9EB7A914D0D0}" destId="{A833D78D-D296-884A-8D06-B41B32B5493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7EA81A-042E-478E-ADA5-8F078CE0023D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</dgm:pt>
    <dgm:pt modelId="{9DFBF0A6-2F00-4E13-9A7E-9EF291A2687E}">
      <dgm:prSet phldrT="[Texte]" custT="1"/>
      <dgm:spPr/>
      <dgm:t>
        <a:bodyPr/>
        <a:lstStyle/>
        <a:p>
          <a:r>
            <a:rPr lang="fr-FR" sz="3600" dirty="0" err="1" smtClean="0"/>
            <a:t>Before</a:t>
          </a:r>
          <a:r>
            <a:rPr lang="fr-FR" sz="3600" dirty="0" smtClean="0"/>
            <a:t> BEPS</a:t>
          </a:r>
          <a:endParaRPr lang="fr-FR" sz="3600" dirty="0"/>
        </a:p>
      </dgm:t>
    </dgm:pt>
    <dgm:pt modelId="{FD0840F0-BAC6-4D39-BA32-257FE64D231E}" type="parTrans" cxnId="{A19BE756-B847-4102-B94A-4ED9023FEACA}">
      <dgm:prSet/>
      <dgm:spPr/>
      <dgm:t>
        <a:bodyPr/>
        <a:lstStyle/>
        <a:p>
          <a:endParaRPr lang="fr-FR"/>
        </a:p>
      </dgm:t>
    </dgm:pt>
    <dgm:pt modelId="{E2968A09-AFB3-42CD-8FB6-5F9D9C01D7EA}" type="sibTrans" cxnId="{A19BE756-B847-4102-B94A-4ED9023FEACA}">
      <dgm:prSet/>
      <dgm:spPr/>
      <dgm:t>
        <a:bodyPr/>
        <a:lstStyle/>
        <a:p>
          <a:endParaRPr lang="fr-FR"/>
        </a:p>
      </dgm:t>
    </dgm:pt>
    <dgm:pt modelId="{6F4D66C4-3A4B-4AD1-B081-2D600A6FE2D8}">
      <dgm:prSet phldrT="[Texte]" custT="1"/>
      <dgm:spPr/>
      <dgm:t>
        <a:bodyPr/>
        <a:lstStyle/>
        <a:p>
          <a:r>
            <a:rPr lang="fr-FR" sz="3600" dirty="0" err="1" smtClean="0"/>
            <a:t>After</a:t>
          </a:r>
          <a:r>
            <a:rPr lang="fr-FR" sz="3600" dirty="0" smtClean="0"/>
            <a:t> BEPS</a:t>
          </a:r>
          <a:endParaRPr lang="fr-FR" sz="3600" dirty="0"/>
        </a:p>
      </dgm:t>
    </dgm:pt>
    <dgm:pt modelId="{A4682280-F33F-45A3-8C74-4BFB50BFF2B1}" type="parTrans" cxnId="{87C6E4CF-BFC5-4BAA-A837-776EC669D4EC}">
      <dgm:prSet/>
      <dgm:spPr/>
      <dgm:t>
        <a:bodyPr/>
        <a:lstStyle/>
        <a:p>
          <a:endParaRPr lang="fr-FR"/>
        </a:p>
      </dgm:t>
    </dgm:pt>
    <dgm:pt modelId="{F92FE661-739D-4053-83AF-3ACDA0DAEB0A}" type="sibTrans" cxnId="{87C6E4CF-BFC5-4BAA-A837-776EC669D4EC}">
      <dgm:prSet/>
      <dgm:spPr/>
      <dgm:t>
        <a:bodyPr/>
        <a:lstStyle/>
        <a:p>
          <a:endParaRPr lang="fr-FR"/>
        </a:p>
      </dgm:t>
    </dgm:pt>
    <dgm:pt modelId="{3AD58C80-18B2-408B-A656-0D297F18C923}">
      <dgm:prSet custT="1"/>
      <dgm:spPr/>
      <dgm:t>
        <a:bodyPr/>
        <a:lstStyle/>
        <a:p>
          <a:r>
            <a:rPr lang="en-US" sz="2000" dirty="0" smtClean="0"/>
            <a:t>DTT with US (1994), Japan (1995), Panama (2011): LOB clause.</a:t>
          </a:r>
          <a:endParaRPr lang="fr-FR" sz="2000" dirty="0"/>
        </a:p>
      </dgm:t>
    </dgm:pt>
    <dgm:pt modelId="{91AFBDCF-23B0-412D-A104-C8957085AFF4}" type="parTrans" cxnId="{76EEA90E-8B19-43A9-A20B-BDAF7300CDAB}">
      <dgm:prSet/>
      <dgm:spPr/>
      <dgm:t>
        <a:bodyPr/>
        <a:lstStyle/>
        <a:p>
          <a:endParaRPr lang="fr-FR"/>
        </a:p>
      </dgm:t>
    </dgm:pt>
    <dgm:pt modelId="{DAA074EA-FE4E-4E66-8E47-9275744B058C}" type="sibTrans" cxnId="{76EEA90E-8B19-43A9-A20B-BDAF7300CDAB}">
      <dgm:prSet/>
      <dgm:spPr/>
      <dgm:t>
        <a:bodyPr/>
        <a:lstStyle/>
        <a:p>
          <a:endParaRPr lang="fr-FR"/>
        </a:p>
      </dgm:t>
    </dgm:pt>
    <dgm:pt modelId="{D53C9E11-5BA1-4F07-8570-61213519BA3D}">
      <dgm:prSet custT="1"/>
      <dgm:spPr/>
      <dgm:t>
        <a:bodyPr/>
        <a:lstStyle/>
        <a:p>
          <a:r>
            <a:rPr lang="en-US" sz="2000" dirty="0" smtClean="0"/>
            <a:t>DTT with Colombia dated</a:t>
          </a:r>
          <a:r>
            <a:rPr lang="en-US" sz="2000" baseline="0" dirty="0" smtClean="0"/>
            <a:t> </a:t>
          </a:r>
          <a:r>
            <a:rPr lang="en-US" sz="2000" dirty="0" smtClean="0"/>
            <a:t>June 2015: LOB clause. </a:t>
          </a:r>
          <a:endParaRPr lang="fr-FR" sz="2000" dirty="0"/>
        </a:p>
      </dgm:t>
    </dgm:pt>
    <dgm:pt modelId="{E405F607-0327-42AB-94FC-50E6D5A562C9}" type="parTrans" cxnId="{66691787-0E91-44DD-91E6-87F80DF853CD}">
      <dgm:prSet/>
      <dgm:spPr/>
      <dgm:t>
        <a:bodyPr/>
        <a:lstStyle/>
        <a:p>
          <a:endParaRPr lang="fr-FR"/>
        </a:p>
      </dgm:t>
    </dgm:pt>
    <dgm:pt modelId="{FE851A62-C6E4-441C-B1C0-7EE4FBAE26F9}" type="sibTrans" cxnId="{66691787-0E91-44DD-91E6-87F80DF853CD}">
      <dgm:prSet/>
      <dgm:spPr/>
      <dgm:t>
        <a:bodyPr/>
        <a:lstStyle/>
        <a:p>
          <a:endParaRPr lang="fr-FR"/>
        </a:p>
      </dgm:t>
    </dgm:pt>
    <dgm:pt modelId="{87144501-EA29-4624-9F41-A5983FB5EF7C}">
      <dgm:prSet custT="1"/>
      <dgm:spPr/>
      <dgm:t>
        <a:bodyPr/>
        <a:lstStyle/>
        <a:p>
          <a:r>
            <a:rPr lang="en-US" sz="2000" dirty="0" smtClean="0"/>
            <a:t>DTT with Singapore dated</a:t>
          </a:r>
          <a:r>
            <a:rPr lang="en-US" sz="2000" baseline="0" dirty="0" smtClean="0"/>
            <a:t> </a:t>
          </a:r>
          <a:r>
            <a:rPr lang="en-US" sz="2000" dirty="0" smtClean="0"/>
            <a:t>January 2015:</a:t>
          </a:r>
          <a:r>
            <a:rPr lang="en-US" sz="2000" baseline="0" dirty="0" smtClean="0"/>
            <a:t> </a:t>
          </a:r>
          <a:r>
            <a:rPr lang="en-US" sz="2000" dirty="0" smtClean="0"/>
            <a:t>GAAR.</a:t>
          </a:r>
        </a:p>
      </dgm:t>
    </dgm:pt>
    <dgm:pt modelId="{CA0E0F47-393E-440B-9379-ED06FE478657}" type="parTrans" cxnId="{7F40D3ED-2C20-462F-AA17-1488BEF056F0}">
      <dgm:prSet/>
      <dgm:spPr/>
      <dgm:t>
        <a:bodyPr/>
        <a:lstStyle/>
        <a:p>
          <a:endParaRPr lang="fr-FR"/>
        </a:p>
      </dgm:t>
    </dgm:pt>
    <dgm:pt modelId="{DA1F7187-ECF7-476C-9A33-73A3FBE82990}" type="sibTrans" cxnId="{7F40D3ED-2C20-462F-AA17-1488BEF056F0}">
      <dgm:prSet/>
      <dgm:spPr/>
      <dgm:t>
        <a:bodyPr/>
        <a:lstStyle/>
        <a:p>
          <a:endParaRPr lang="fr-FR"/>
        </a:p>
      </dgm:t>
    </dgm:pt>
    <dgm:pt modelId="{956CBF75-A900-4098-9D9B-7AAAFA06DDC5}" type="pres">
      <dgm:prSet presAssocID="{DB7EA81A-042E-478E-ADA5-8F078CE0023D}" presName="theList" presStyleCnt="0">
        <dgm:presLayoutVars>
          <dgm:dir/>
          <dgm:animLvl val="lvl"/>
          <dgm:resizeHandles val="exact"/>
        </dgm:presLayoutVars>
      </dgm:prSet>
      <dgm:spPr/>
    </dgm:pt>
    <dgm:pt modelId="{E77384BE-2438-49F4-BA0F-AD1E1BF689BE}" type="pres">
      <dgm:prSet presAssocID="{9DFBF0A6-2F00-4E13-9A7E-9EF291A2687E}" presName="compNode" presStyleCnt="0"/>
      <dgm:spPr/>
    </dgm:pt>
    <dgm:pt modelId="{0BCF3AC0-806A-4CA0-8B49-4CE8F9CD1059}" type="pres">
      <dgm:prSet presAssocID="{9DFBF0A6-2F00-4E13-9A7E-9EF291A2687E}" presName="aNode" presStyleLbl="bgShp" presStyleIdx="0" presStyleCnt="2"/>
      <dgm:spPr/>
      <dgm:t>
        <a:bodyPr/>
        <a:lstStyle/>
        <a:p>
          <a:endParaRPr lang="fr-FR"/>
        </a:p>
      </dgm:t>
    </dgm:pt>
    <dgm:pt modelId="{687E1F07-E05A-4AD1-BA3F-7009EF99E81A}" type="pres">
      <dgm:prSet presAssocID="{9DFBF0A6-2F00-4E13-9A7E-9EF291A2687E}" presName="textNode" presStyleLbl="bgShp" presStyleIdx="0" presStyleCnt="2"/>
      <dgm:spPr/>
      <dgm:t>
        <a:bodyPr/>
        <a:lstStyle/>
        <a:p>
          <a:endParaRPr lang="fr-FR"/>
        </a:p>
      </dgm:t>
    </dgm:pt>
    <dgm:pt modelId="{365C352D-7CD5-4FCD-BDD0-FFBB6C9A5DED}" type="pres">
      <dgm:prSet presAssocID="{9DFBF0A6-2F00-4E13-9A7E-9EF291A2687E}" presName="compChildNode" presStyleCnt="0"/>
      <dgm:spPr/>
    </dgm:pt>
    <dgm:pt modelId="{E0DDDAA6-F7E7-4AE2-9EA4-E5D505ACDA32}" type="pres">
      <dgm:prSet presAssocID="{9DFBF0A6-2F00-4E13-9A7E-9EF291A2687E}" presName="theInnerList" presStyleCnt="0"/>
      <dgm:spPr/>
    </dgm:pt>
    <dgm:pt modelId="{90F4A9A6-D1CE-4B80-812C-B1604159BA5E}" type="pres">
      <dgm:prSet presAssocID="{3AD58C80-18B2-408B-A656-0D297F18C92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AE6B1AF-7609-404C-92A6-82087A182F4C}" type="pres">
      <dgm:prSet presAssocID="{9DFBF0A6-2F00-4E13-9A7E-9EF291A2687E}" presName="aSpace" presStyleCnt="0"/>
      <dgm:spPr/>
    </dgm:pt>
    <dgm:pt modelId="{A115E012-B7E5-4D80-B5C4-3EB2F5BE3827}" type="pres">
      <dgm:prSet presAssocID="{6F4D66C4-3A4B-4AD1-B081-2D600A6FE2D8}" presName="compNode" presStyleCnt="0"/>
      <dgm:spPr/>
    </dgm:pt>
    <dgm:pt modelId="{D073675C-1977-4300-9E7D-AB2A0336EB89}" type="pres">
      <dgm:prSet presAssocID="{6F4D66C4-3A4B-4AD1-B081-2D600A6FE2D8}" presName="aNode" presStyleLbl="bgShp" presStyleIdx="1" presStyleCnt="2"/>
      <dgm:spPr/>
      <dgm:t>
        <a:bodyPr/>
        <a:lstStyle/>
        <a:p>
          <a:endParaRPr lang="fr-FR"/>
        </a:p>
      </dgm:t>
    </dgm:pt>
    <dgm:pt modelId="{6B98B4C7-D59C-468F-804F-E960BF7587C3}" type="pres">
      <dgm:prSet presAssocID="{6F4D66C4-3A4B-4AD1-B081-2D600A6FE2D8}" presName="textNode" presStyleLbl="bgShp" presStyleIdx="1" presStyleCnt="2"/>
      <dgm:spPr/>
      <dgm:t>
        <a:bodyPr/>
        <a:lstStyle/>
        <a:p>
          <a:endParaRPr lang="fr-FR"/>
        </a:p>
      </dgm:t>
    </dgm:pt>
    <dgm:pt modelId="{0569E70F-CEA8-4896-BC81-B80012C6F029}" type="pres">
      <dgm:prSet presAssocID="{6F4D66C4-3A4B-4AD1-B081-2D600A6FE2D8}" presName="compChildNode" presStyleCnt="0"/>
      <dgm:spPr/>
    </dgm:pt>
    <dgm:pt modelId="{BA16823D-060D-40E4-92F4-7179C626260B}" type="pres">
      <dgm:prSet presAssocID="{6F4D66C4-3A4B-4AD1-B081-2D600A6FE2D8}" presName="theInnerList" presStyleCnt="0"/>
      <dgm:spPr/>
    </dgm:pt>
    <dgm:pt modelId="{BC1555CD-C009-45C3-AF8A-C359B14E12E8}" type="pres">
      <dgm:prSet presAssocID="{D53C9E11-5BA1-4F07-8570-61213519BA3D}" presName="childNode" presStyleLbl="node1" presStyleIdx="1" presStyleCnt="3" custScaleX="100919" custScaleY="14676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069C3C-2774-4437-BC99-A8D56CF71AE1}" type="pres">
      <dgm:prSet presAssocID="{D53C9E11-5BA1-4F07-8570-61213519BA3D}" presName="aSpace2" presStyleCnt="0"/>
      <dgm:spPr/>
    </dgm:pt>
    <dgm:pt modelId="{9DE3272B-F5EC-41F5-8D55-D9178670D284}" type="pres">
      <dgm:prSet presAssocID="{87144501-EA29-4624-9F41-A5983FB5EF7C}" presName="childNode" presStyleLbl="node1" presStyleIdx="2" presStyleCnt="3" custScaleX="101692" custScaleY="15421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F40D3ED-2C20-462F-AA17-1488BEF056F0}" srcId="{6F4D66C4-3A4B-4AD1-B081-2D600A6FE2D8}" destId="{87144501-EA29-4624-9F41-A5983FB5EF7C}" srcOrd="1" destOrd="0" parTransId="{CA0E0F47-393E-440B-9379-ED06FE478657}" sibTransId="{DA1F7187-ECF7-476C-9A33-73A3FBE82990}"/>
    <dgm:cxn modelId="{743B58E7-8EB1-476E-BD59-11FAB625C157}" type="presOf" srcId="{9DFBF0A6-2F00-4E13-9A7E-9EF291A2687E}" destId="{0BCF3AC0-806A-4CA0-8B49-4CE8F9CD1059}" srcOrd="0" destOrd="0" presId="urn:microsoft.com/office/officeart/2005/8/layout/lProcess2"/>
    <dgm:cxn modelId="{9602A9CF-9F02-4061-A61A-3175AF8F5CD1}" type="presOf" srcId="{D53C9E11-5BA1-4F07-8570-61213519BA3D}" destId="{BC1555CD-C009-45C3-AF8A-C359B14E12E8}" srcOrd="0" destOrd="0" presId="urn:microsoft.com/office/officeart/2005/8/layout/lProcess2"/>
    <dgm:cxn modelId="{C0C1E371-CCF7-43C3-9648-5A5C65D68BA4}" type="presOf" srcId="{9DFBF0A6-2F00-4E13-9A7E-9EF291A2687E}" destId="{687E1F07-E05A-4AD1-BA3F-7009EF99E81A}" srcOrd="1" destOrd="0" presId="urn:microsoft.com/office/officeart/2005/8/layout/lProcess2"/>
    <dgm:cxn modelId="{01050E1D-3991-4213-AA83-E52C347D8D00}" type="presOf" srcId="{3AD58C80-18B2-408B-A656-0D297F18C923}" destId="{90F4A9A6-D1CE-4B80-812C-B1604159BA5E}" srcOrd="0" destOrd="0" presId="urn:microsoft.com/office/officeart/2005/8/layout/lProcess2"/>
    <dgm:cxn modelId="{3F1C0119-F50A-4086-BBF7-F038AE437D4F}" type="presOf" srcId="{DB7EA81A-042E-478E-ADA5-8F078CE0023D}" destId="{956CBF75-A900-4098-9D9B-7AAAFA06DDC5}" srcOrd="0" destOrd="0" presId="urn:microsoft.com/office/officeart/2005/8/layout/lProcess2"/>
    <dgm:cxn modelId="{87C6E4CF-BFC5-4BAA-A837-776EC669D4EC}" srcId="{DB7EA81A-042E-478E-ADA5-8F078CE0023D}" destId="{6F4D66C4-3A4B-4AD1-B081-2D600A6FE2D8}" srcOrd="1" destOrd="0" parTransId="{A4682280-F33F-45A3-8C74-4BFB50BFF2B1}" sibTransId="{F92FE661-739D-4053-83AF-3ACDA0DAEB0A}"/>
    <dgm:cxn modelId="{76EEA90E-8B19-43A9-A20B-BDAF7300CDAB}" srcId="{9DFBF0A6-2F00-4E13-9A7E-9EF291A2687E}" destId="{3AD58C80-18B2-408B-A656-0D297F18C923}" srcOrd="0" destOrd="0" parTransId="{91AFBDCF-23B0-412D-A104-C8957085AFF4}" sibTransId="{DAA074EA-FE4E-4E66-8E47-9275744B058C}"/>
    <dgm:cxn modelId="{50920865-06BF-453C-B2D5-6F91BA08A563}" type="presOf" srcId="{6F4D66C4-3A4B-4AD1-B081-2D600A6FE2D8}" destId="{6B98B4C7-D59C-468F-804F-E960BF7587C3}" srcOrd="1" destOrd="0" presId="urn:microsoft.com/office/officeart/2005/8/layout/lProcess2"/>
    <dgm:cxn modelId="{A19BE756-B847-4102-B94A-4ED9023FEACA}" srcId="{DB7EA81A-042E-478E-ADA5-8F078CE0023D}" destId="{9DFBF0A6-2F00-4E13-9A7E-9EF291A2687E}" srcOrd="0" destOrd="0" parTransId="{FD0840F0-BAC6-4D39-BA32-257FE64D231E}" sibTransId="{E2968A09-AFB3-42CD-8FB6-5F9D9C01D7EA}"/>
    <dgm:cxn modelId="{13183E29-FFB9-41CB-BDDF-E25E6088BE3F}" type="presOf" srcId="{87144501-EA29-4624-9F41-A5983FB5EF7C}" destId="{9DE3272B-F5EC-41F5-8D55-D9178670D284}" srcOrd="0" destOrd="0" presId="urn:microsoft.com/office/officeart/2005/8/layout/lProcess2"/>
    <dgm:cxn modelId="{8A4059A0-878C-4AD3-9089-D53D557111D3}" type="presOf" srcId="{6F4D66C4-3A4B-4AD1-B081-2D600A6FE2D8}" destId="{D073675C-1977-4300-9E7D-AB2A0336EB89}" srcOrd="0" destOrd="0" presId="urn:microsoft.com/office/officeart/2005/8/layout/lProcess2"/>
    <dgm:cxn modelId="{66691787-0E91-44DD-91E6-87F80DF853CD}" srcId="{6F4D66C4-3A4B-4AD1-B081-2D600A6FE2D8}" destId="{D53C9E11-5BA1-4F07-8570-61213519BA3D}" srcOrd="0" destOrd="0" parTransId="{E405F607-0327-42AB-94FC-50E6D5A562C9}" sibTransId="{FE851A62-C6E4-441C-B1C0-7EE4FBAE26F9}"/>
    <dgm:cxn modelId="{7763B7A7-4B45-46A7-B550-ECE7FD1DE618}" type="presParOf" srcId="{956CBF75-A900-4098-9D9B-7AAAFA06DDC5}" destId="{E77384BE-2438-49F4-BA0F-AD1E1BF689BE}" srcOrd="0" destOrd="0" presId="urn:microsoft.com/office/officeart/2005/8/layout/lProcess2"/>
    <dgm:cxn modelId="{04B7CF56-6EC7-4D9C-BE15-E19C5A5C62F8}" type="presParOf" srcId="{E77384BE-2438-49F4-BA0F-AD1E1BF689BE}" destId="{0BCF3AC0-806A-4CA0-8B49-4CE8F9CD1059}" srcOrd="0" destOrd="0" presId="urn:microsoft.com/office/officeart/2005/8/layout/lProcess2"/>
    <dgm:cxn modelId="{B76A4DB5-D742-4EC3-9D7E-F53005E413DF}" type="presParOf" srcId="{E77384BE-2438-49F4-BA0F-AD1E1BF689BE}" destId="{687E1F07-E05A-4AD1-BA3F-7009EF99E81A}" srcOrd="1" destOrd="0" presId="urn:microsoft.com/office/officeart/2005/8/layout/lProcess2"/>
    <dgm:cxn modelId="{F689DAF2-98F8-4790-9661-46FA0DB20FF9}" type="presParOf" srcId="{E77384BE-2438-49F4-BA0F-AD1E1BF689BE}" destId="{365C352D-7CD5-4FCD-BDD0-FFBB6C9A5DED}" srcOrd="2" destOrd="0" presId="urn:microsoft.com/office/officeart/2005/8/layout/lProcess2"/>
    <dgm:cxn modelId="{2BD40712-0872-4DB0-B9CD-6562051AF5F6}" type="presParOf" srcId="{365C352D-7CD5-4FCD-BDD0-FFBB6C9A5DED}" destId="{E0DDDAA6-F7E7-4AE2-9EA4-E5D505ACDA32}" srcOrd="0" destOrd="0" presId="urn:microsoft.com/office/officeart/2005/8/layout/lProcess2"/>
    <dgm:cxn modelId="{A675E45C-BB31-4A04-9FB3-92A3EAEB0E10}" type="presParOf" srcId="{E0DDDAA6-F7E7-4AE2-9EA4-E5D505ACDA32}" destId="{90F4A9A6-D1CE-4B80-812C-B1604159BA5E}" srcOrd="0" destOrd="0" presId="urn:microsoft.com/office/officeart/2005/8/layout/lProcess2"/>
    <dgm:cxn modelId="{F9A9D70B-6A78-479C-8C96-1E9ECBD3ED7B}" type="presParOf" srcId="{956CBF75-A900-4098-9D9B-7AAAFA06DDC5}" destId="{9AE6B1AF-7609-404C-92A6-82087A182F4C}" srcOrd="1" destOrd="0" presId="urn:microsoft.com/office/officeart/2005/8/layout/lProcess2"/>
    <dgm:cxn modelId="{955848FE-ADDB-4833-91B5-C3170741FB36}" type="presParOf" srcId="{956CBF75-A900-4098-9D9B-7AAAFA06DDC5}" destId="{A115E012-B7E5-4D80-B5C4-3EB2F5BE3827}" srcOrd="2" destOrd="0" presId="urn:microsoft.com/office/officeart/2005/8/layout/lProcess2"/>
    <dgm:cxn modelId="{04DC93BE-1C2D-4A5A-AE69-FD5844B4E9B3}" type="presParOf" srcId="{A115E012-B7E5-4D80-B5C4-3EB2F5BE3827}" destId="{D073675C-1977-4300-9E7D-AB2A0336EB89}" srcOrd="0" destOrd="0" presId="urn:microsoft.com/office/officeart/2005/8/layout/lProcess2"/>
    <dgm:cxn modelId="{5E30497A-DEAD-4FBD-A17F-5BEBCD32204A}" type="presParOf" srcId="{A115E012-B7E5-4D80-B5C4-3EB2F5BE3827}" destId="{6B98B4C7-D59C-468F-804F-E960BF7587C3}" srcOrd="1" destOrd="0" presId="urn:microsoft.com/office/officeart/2005/8/layout/lProcess2"/>
    <dgm:cxn modelId="{D51044E3-FD5D-4927-8BB7-601D8C92396D}" type="presParOf" srcId="{A115E012-B7E5-4D80-B5C4-3EB2F5BE3827}" destId="{0569E70F-CEA8-4896-BC81-B80012C6F029}" srcOrd="2" destOrd="0" presId="urn:microsoft.com/office/officeart/2005/8/layout/lProcess2"/>
    <dgm:cxn modelId="{28BBAC62-AB91-4DE2-B1F0-EFE17FADCC02}" type="presParOf" srcId="{0569E70F-CEA8-4896-BC81-B80012C6F029}" destId="{BA16823D-060D-40E4-92F4-7179C626260B}" srcOrd="0" destOrd="0" presId="urn:microsoft.com/office/officeart/2005/8/layout/lProcess2"/>
    <dgm:cxn modelId="{9EDE8762-8DEF-4DDE-BC77-114E65ED1818}" type="presParOf" srcId="{BA16823D-060D-40E4-92F4-7179C626260B}" destId="{BC1555CD-C009-45C3-AF8A-C359B14E12E8}" srcOrd="0" destOrd="0" presId="urn:microsoft.com/office/officeart/2005/8/layout/lProcess2"/>
    <dgm:cxn modelId="{7133C6F6-EC0E-4F2F-B8CB-4F4AE2759D88}" type="presParOf" srcId="{BA16823D-060D-40E4-92F4-7179C626260B}" destId="{AB069C3C-2774-4437-BC99-A8D56CF71AE1}" srcOrd="1" destOrd="0" presId="urn:microsoft.com/office/officeart/2005/8/layout/lProcess2"/>
    <dgm:cxn modelId="{8C1924EC-FDEC-40A9-9044-BAB78A35B009}" type="presParOf" srcId="{BA16823D-060D-40E4-92F4-7179C626260B}" destId="{9DE3272B-F5EC-41F5-8D55-D9178670D284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7FE2E5-F5AB-2746-9BF5-58CF595006AF}" type="doc">
      <dgm:prSet loTypeId="urn:microsoft.com/office/officeart/2008/layout/PictureStrip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BEA48DD-D26A-8244-A445-BDDF0DE9F2D8}">
      <dgm:prSet phldrT="[Texte]" custT="1"/>
      <dgm:spPr/>
      <dgm:t>
        <a:bodyPr/>
        <a:lstStyle/>
        <a:p>
          <a:r>
            <a:rPr lang="en-US" sz="1800" dirty="0" smtClean="0"/>
            <a:t>Impact on the commissionaire agreement</a:t>
          </a:r>
          <a:endParaRPr lang="fr-FR" sz="1800" dirty="0"/>
        </a:p>
      </dgm:t>
    </dgm:pt>
    <dgm:pt modelId="{F0FDA76B-D26C-1D4E-A6F8-663C260BC2CB}" type="parTrans" cxnId="{C686AADC-1D15-BD41-8499-B45E4A7C7410}">
      <dgm:prSet/>
      <dgm:spPr/>
      <dgm:t>
        <a:bodyPr/>
        <a:lstStyle/>
        <a:p>
          <a:endParaRPr lang="fr-FR" sz="1800"/>
        </a:p>
      </dgm:t>
    </dgm:pt>
    <dgm:pt modelId="{EBBBA4BA-CDC5-6142-92D8-8DBE51AA5B37}" type="sibTrans" cxnId="{C686AADC-1D15-BD41-8499-B45E4A7C7410}">
      <dgm:prSet/>
      <dgm:spPr/>
      <dgm:t>
        <a:bodyPr/>
        <a:lstStyle/>
        <a:p>
          <a:endParaRPr lang="fr-FR" sz="1800"/>
        </a:p>
      </dgm:t>
    </dgm:pt>
    <dgm:pt modelId="{3F87FB26-76DD-1249-A445-6B0E2E11ECF1}">
      <dgm:prSet phldrT="[Texte]" custT="1"/>
      <dgm:spPr/>
      <dgm:t>
        <a:bodyPr/>
        <a:lstStyle/>
        <a:p>
          <a:r>
            <a:rPr lang="en-US" sz="1800" dirty="0" smtClean="0"/>
            <a:t>Impact on the independent agent status</a:t>
          </a:r>
          <a:endParaRPr lang="fr-FR" sz="1800" dirty="0"/>
        </a:p>
      </dgm:t>
    </dgm:pt>
    <dgm:pt modelId="{4155BDC6-DA52-AD4D-9167-7D8E0F3E01BA}" type="parTrans" cxnId="{A1521D4A-0A28-9B4A-80D7-FCA9EAC7F5F9}">
      <dgm:prSet/>
      <dgm:spPr/>
      <dgm:t>
        <a:bodyPr/>
        <a:lstStyle/>
        <a:p>
          <a:endParaRPr lang="fr-FR" sz="1800"/>
        </a:p>
      </dgm:t>
    </dgm:pt>
    <dgm:pt modelId="{FD281E96-C6C1-5F4F-B53F-60F7456D1252}" type="sibTrans" cxnId="{A1521D4A-0A28-9B4A-80D7-FCA9EAC7F5F9}">
      <dgm:prSet/>
      <dgm:spPr/>
      <dgm:t>
        <a:bodyPr/>
        <a:lstStyle/>
        <a:p>
          <a:endParaRPr lang="fr-FR" sz="1800"/>
        </a:p>
      </dgm:t>
    </dgm:pt>
    <dgm:pt modelId="{35F5C557-E0B8-8D46-AC6D-7B0E83A9A37D}">
      <dgm:prSet phldrT="[Texte]" custT="1"/>
      <dgm:spPr/>
      <dgm:t>
        <a:bodyPr/>
        <a:lstStyle/>
        <a:p>
          <a:r>
            <a:rPr lang="en-US" sz="1800" dirty="0" smtClean="0"/>
            <a:t>Amendment for exceptions of the permanent establishment status</a:t>
          </a:r>
        </a:p>
        <a:p>
          <a:r>
            <a:rPr lang="en-US" sz="1800" dirty="0" smtClean="0"/>
            <a:t>Addition of an anti-fragmentation rule</a:t>
          </a:r>
          <a:endParaRPr lang="fr-FR" sz="1800" dirty="0"/>
        </a:p>
      </dgm:t>
    </dgm:pt>
    <dgm:pt modelId="{90322955-4BE0-024A-8647-A2E0094BD8ED}" type="parTrans" cxnId="{98D7EA0A-9482-E042-85BD-F6629E9E652C}">
      <dgm:prSet/>
      <dgm:spPr/>
      <dgm:t>
        <a:bodyPr/>
        <a:lstStyle/>
        <a:p>
          <a:endParaRPr lang="fr-FR" sz="1800"/>
        </a:p>
      </dgm:t>
    </dgm:pt>
    <dgm:pt modelId="{61698365-C4E6-3A4D-A891-CEAE3986BD56}" type="sibTrans" cxnId="{98D7EA0A-9482-E042-85BD-F6629E9E652C}">
      <dgm:prSet/>
      <dgm:spPr/>
      <dgm:t>
        <a:bodyPr/>
        <a:lstStyle/>
        <a:p>
          <a:endParaRPr lang="fr-FR" sz="1800"/>
        </a:p>
      </dgm:t>
    </dgm:pt>
    <dgm:pt modelId="{C6F8CB7B-5D3E-4E4E-8621-B70F2AEF1683}" type="pres">
      <dgm:prSet presAssocID="{847FE2E5-F5AB-2746-9BF5-58CF595006A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9A3C2E3-D209-4942-A9E4-0ED7AEBAE661}" type="pres">
      <dgm:prSet presAssocID="{6BEA48DD-D26A-8244-A445-BDDF0DE9F2D8}" presName="composite" presStyleCnt="0"/>
      <dgm:spPr/>
    </dgm:pt>
    <dgm:pt modelId="{56FCB982-6FE1-884B-8361-D95FBC903E70}" type="pres">
      <dgm:prSet presAssocID="{6BEA48DD-D26A-8244-A445-BDDF0DE9F2D8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CAA1B1-3C32-0546-8839-225C860FB132}" type="pres">
      <dgm:prSet presAssocID="{6BEA48DD-D26A-8244-A445-BDDF0DE9F2D8}" presName="rect2" presStyleLbl="fgImgPlace1" presStyleIdx="0" presStyleCnt="3"/>
      <dgm:spPr>
        <a:solidFill>
          <a:schemeClr val="accent2">
            <a:lumMod val="40000"/>
            <a:lumOff val="6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</dgm:spPr>
    </dgm:pt>
    <dgm:pt modelId="{7E79A209-B5F4-1447-86C4-12A7D7DC3EB7}" type="pres">
      <dgm:prSet presAssocID="{EBBBA4BA-CDC5-6142-92D8-8DBE51AA5B37}" presName="sibTrans" presStyleCnt="0"/>
      <dgm:spPr/>
    </dgm:pt>
    <dgm:pt modelId="{DC9D7765-8BD3-544F-9D57-3BEBC20669A3}" type="pres">
      <dgm:prSet presAssocID="{3F87FB26-76DD-1249-A445-6B0E2E11ECF1}" presName="composite" presStyleCnt="0"/>
      <dgm:spPr/>
    </dgm:pt>
    <dgm:pt modelId="{621C06CC-4FB0-4047-86EF-88950E9F9FC8}" type="pres">
      <dgm:prSet presAssocID="{3F87FB26-76DD-1249-A445-6B0E2E11ECF1}" presName="rect1" presStyleLbl="trAlignAcc1" presStyleIdx="1" presStyleCnt="3" custLinFactNeighborY="93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B29039-BAA5-6142-A835-35E9B2FFB77A}" type="pres">
      <dgm:prSet presAssocID="{3F87FB26-76DD-1249-A445-6B0E2E11ECF1}" presName="rect2" presStyleLbl="fgImgPlace1" presStyleIdx="1" presStyleCnt="3"/>
      <dgm:spPr>
        <a:solidFill>
          <a:schemeClr val="accent2">
            <a:lumMod val="60000"/>
            <a:lumOff val="40000"/>
          </a:schemeClr>
        </a:solidFill>
      </dgm:spPr>
    </dgm:pt>
    <dgm:pt modelId="{BEF3B7B9-AE5B-D74E-9FAF-A9B64866CFB2}" type="pres">
      <dgm:prSet presAssocID="{FD281E96-C6C1-5F4F-B53F-60F7456D1252}" presName="sibTrans" presStyleCnt="0"/>
      <dgm:spPr/>
    </dgm:pt>
    <dgm:pt modelId="{17569BC1-79C5-8647-A875-9AD31CE4E843}" type="pres">
      <dgm:prSet presAssocID="{35F5C557-E0B8-8D46-AC6D-7B0E83A9A37D}" presName="composite" presStyleCnt="0"/>
      <dgm:spPr/>
    </dgm:pt>
    <dgm:pt modelId="{B7DFC21C-F0C8-E44D-A638-799A6202C32A}" type="pres">
      <dgm:prSet presAssocID="{35F5C557-E0B8-8D46-AC6D-7B0E83A9A37D}" presName="rect1" presStyleLbl="trAlignAcc1" presStyleIdx="2" presStyleCnt="3" custScaleX="125696" custLinFactNeighborX="-63" custLinFactNeighborY="-691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288842-DCA1-6643-B622-E8E478B0EACE}" type="pres">
      <dgm:prSet presAssocID="{35F5C557-E0B8-8D46-AC6D-7B0E83A9A37D}" presName="rect2" presStyleLbl="fgImgPlace1" presStyleIdx="2" presStyleCnt="3" custLinFactNeighborX="-60720" custLinFactNeighborY="-3764"/>
      <dgm:spPr>
        <a:solidFill>
          <a:schemeClr val="accent2">
            <a:lumMod val="75000"/>
          </a:schemeClr>
        </a:solidFill>
      </dgm:spPr>
    </dgm:pt>
  </dgm:ptLst>
  <dgm:cxnLst>
    <dgm:cxn modelId="{A1521D4A-0A28-9B4A-80D7-FCA9EAC7F5F9}" srcId="{847FE2E5-F5AB-2746-9BF5-58CF595006AF}" destId="{3F87FB26-76DD-1249-A445-6B0E2E11ECF1}" srcOrd="1" destOrd="0" parTransId="{4155BDC6-DA52-AD4D-9167-7D8E0F3E01BA}" sibTransId="{FD281E96-C6C1-5F4F-B53F-60F7456D1252}"/>
    <dgm:cxn modelId="{98D7EA0A-9482-E042-85BD-F6629E9E652C}" srcId="{847FE2E5-F5AB-2746-9BF5-58CF595006AF}" destId="{35F5C557-E0B8-8D46-AC6D-7B0E83A9A37D}" srcOrd="2" destOrd="0" parTransId="{90322955-4BE0-024A-8647-A2E0094BD8ED}" sibTransId="{61698365-C4E6-3A4D-A891-CEAE3986BD56}"/>
    <dgm:cxn modelId="{2F3AD1DF-C304-4119-80B3-AE69A9D11030}" type="presOf" srcId="{3F87FB26-76DD-1249-A445-6B0E2E11ECF1}" destId="{621C06CC-4FB0-4047-86EF-88950E9F9FC8}" srcOrd="0" destOrd="0" presId="urn:microsoft.com/office/officeart/2008/layout/PictureStrips"/>
    <dgm:cxn modelId="{6AE63682-7379-4F67-AAE5-E30109C8F2E6}" type="presOf" srcId="{6BEA48DD-D26A-8244-A445-BDDF0DE9F2D8}" destId="{56FCB982-6FE1-884B-8361-D95FBC903E70}" srcOrd="0" destOrd="0" presId="urn:microsoft.com/office/officeart/2008/layout/PictureStrips"/>
    <dgm:cxn modelId="{AFDA1C77-C314-4D80-A71C-A38CD111C03A}" type="presOf" srcId="{847FE2E5-F5AB-2746-9BF5-58CF595006AF}" destId="{C6F8CB7B-5D3E-4E4E-8621-B70F2AEF1683}" srcOrd="0" destOrd="0" presId="urn:microsoft.com/office/officeart/2008/layout/PictureStrips"/>
    <dgm:cxn modelId="{32A03A21-6DC3-4B33-9EBD-0403BDFF77C9}" type="presOf" srcId="{35F5C557-E0B8-8D46-AC6D-7B0E83A9A37D}" destId="{B7DFC21C-F0C8-E44D-A638-799A6202C32A}" srcOrd="0" destOrd="0" presId="urn:microsoft.com/office/officeart/2008/layout/PictureStrips"/>
    <dgm:cxn modelId="{C686AADC-1D15-BD41-8499-B45E4A7C7410}" srcId="{847FE2E5-F5AB-2746-9BF5-58CF595006AF}" destId="{6BEA48DD-D26A-8244-A445-BDDF0DE9F2D8}" srcOrd="0" destOrd="0" parTransId="{F0FDA76B-D26C-1D4E-A6F8-663C260BC2CB}" sibTransId="{EBBBA4BA-CDC5-6142-92D8-8DBE51AA5B37}"/>
    <dgm:cxn modelId="{3B19977A-4FB2-4032-81C9-7A9BB185071A}" type="presParOf" srcId="{C6F8CB7B-5D3E-4E4E-8621-B70F2AEF1683}" destId="{C9A3C2E3-D209-4942-A9E4-0ED7AEBAE661}" srcOrd="0" destOrd="0" presId="urn:microsoft.com/office/officeart/2008/layout/PictureStrips"/>
    <dgm:cxn modelId="{7A58142C-DCB8-48AB-92CB-B09817FDB3DA}" type="presParOf" srcId="{C9A3C2E3-D209-4942-A9E4-0ED7AEBAE661}" destId="{56FCB982-6FE1-884B-8361-D95FBC903E70}" srcOrd="0" destOrd="0" presId="urn:microsoft.com/office/officeart/2008/layout/PictureStrips"/>
    <dgm:cxn modelId="{B3F124C3-E5A1-4F53-9E66-102131D242CF}" type="presParOf" srcId="{C9A3C2E3-D209-4942-A9E4-0ED7AEBAE661}" destId="{39CAA1B1-3C32-0546-8839-225C860FB132}" srcOrd="1" destOrd="0" presId="urn:microsoft.com/office/officeart/2008/layout/PictureStrips"/>
    <dgm:cxn modelId="{5D97D8C6-CCCF-4E13-BE8A-74C6D5D8BDB2}" type="presParOf" srcId="{C6F8CB7B-5D3E-4E4E-8621-B70F2AEF1683}" destId="{7E79A209-B5F4-1447-86C4-12A7D7DC3EB7}" srcOrd="1" destOrd="0" presId="urn:microsoft.com/office/officeart/2008/layout/PictureStrips"/>
    <dgm:cxn modelId="{C2547F7E-1D16-4CAC-9D67-9304824CE5B5}" type="presParOf" srcId="{C6F8CB7B-5D3E-4E4E-8621-B70F2AEF1683}" destId="{DC9D7765-8BD3-544F-9D57-3BEBC20669A3}" srcOrd="2" destOrd="0" presId="urn:microsoft.com/office/officeart/2008/layout/PictureStrips"/>
    <dgm:cxn modelId="{1608F200-300F-483F-8AAD-DAE5E0F8940A}" type="presParOf" srcId="{DC9D7765-8BD3-544F-9D57-3BEBC20669A3}" destId="{621C06CC-4FB0-4047-86EF-88950E9F9FC8}" srcOrd="0" destOrd="0" presId="urn:microsoft.com/office/officeart/2008/layout/PictureStrips"/>
    <dgm:cxn modelId="{0696CA2B-7AEA-4019-B3A7-2FCF9659F74B}" type="presParOf" srcId="{DC9D7765-8BD3-544F-9D57-3BEBC20669A3}" destId="{60B29039-BAA5-6142-A835-35E9B2FFB77A}" srcOrd="1" destOrd="0" presId="urn:microsoft.com/office/officeart/2008/layout/PictureStrips"/>
    <dgm:cxn modelId="{5667DD9E-60C0-48DE-A5EA-0EFBAB7F4480}" type="presParOf" srcId="{C6F8CB7B-5D3E-4E4E-8621-B70F2AEF1683}" destId="{BEF3B7B9-AE5B-D74E-9FAF-A9B64866CFB2}" srcOrd="3" destOrd="0" presId="urn:microsoft.com/office/officeart/2008/layout/PictureStrips"/>
    <dgm:cxn modelId="{EF7CB2FF-BF5D-400A-A206-BAD87075C8FB}" type="presParOf" srcId="{C6F8CB7B-5D3E-4E4E-8621-B70F2AEF1683}" destId="{17569BC1-79C5-8647-A875-9AD31CE4E843}" srcOrd="4" destOrd="0" presId="urn:microsoft.com/office/officeart/2008/layout/PictureStrips"/>
    <dgm:cxn modelId="{8601FB37-8A0A-4799-A1DC-9EFF6D875F71}" type="presParOf" srcId="{17569BC1-79C5-8647-A875-9AD31CE4E843}" destId="{B7DFC21C-F0C8-E44D-A638-799A6202C32A}" srcOrd="0" destOrd="0" presId="urn:microsoft.com/office/officeart/2008/layout/PictureStrips"/>
    <dgm:cxn modelId="{CF27D207-0635-44D2-AA55-55C3FA9E275E}" type="presParOf" srcId="{17569BC1-79C5-8647-A875-9AD31CE4E843}" destId="{8B288842-DCA1-6643-B622-E8E478B0EAC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DDACF-807F-46C4-B9F1-8B8675FA3B31}">
      <dsp:nvSpPr>
        <dsp:cNvPr id="0" name=""/>
        <dsp:cNvSpPr/>
      </dsp:nvSpPr>
      <dsp:spPr>
        <a:xfrm>
          <a:off x="0" y="2474"/>
          <a:ext cx="9007302" cy="0"/>
        </a:xfrm>
        <a:prstGeom prst="lin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7C087-4F94-4D1B-ACFE-9A87A12AF800}">
      <dsp:nvSpPr>
        <dsp:cNvPr id="0" name=""/>
        <dsp:cNvSpPr/>
      </dsp:nvSpPr>
      <dsp:spPr>
        <a:xfrm>
          <a:off x="0" y="2474"/>
          <a:ext cx="1967057" cy="1687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err="1" smtClean="0"/>
            <a:t>Context</a:t>
          </a:r>
          <a:endParaRPr lang="fr-FR" sz="2600" b="1" kern="1200" dirty="0"/>
        </a:p>
      </dsp:txBody>
      <dsp:txXfrm>
        <a:off x="0" y="2474"/>
        <a:ext cx="1967057" cy="1687450"/>
      </dsp:txXfrm>
    </dsp:sp>
    <dsp:sp modelId="{0E879458-C09B-4FCC-89E2-51CBF0B9A55A}">
      <dsp:nvSpPr>
        <dsp:cNvPr id="0" name=""/>
        <dsp:cNvSpPr/>
      </dsp:nvSpPr>
      <dsp:spPr>
        <a:xfrm>
          <a:off x="2099000" y="28840"/>
          <a:ext cx="6905011" cy="527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7200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The growth of international trade has induced multinational companies to focus on the search for the most tax-efficient legal structures. </a:t>
          </a:r>
        </a:p>
      </dsp:txBody>
      <dsp:txXfrm>
        <a:off x="2099000" y="28840"/>
        <a:ext cx="6905011" cy="527328"/>
      </dsp:txXfrm>
    </dsp:sp>
    <dsp:sp modelId="{4356F3DF-3842-483F-93A5-4D75BF43E336}">
      <dsp:nvSpPr>
        <dsp:cNvPr id="0" name=""/>
        <dsp:cNvSpPr/>
      </dsp:nvSpPr>
      <dsp:spPr>
        <a:xfrm>
          <a:off x="1967057" y="556168"/>
          <a:ext cx="70369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C7ECEC-55C4-4AB0-B539-CBCE70C1B36E}">
      <dsp:nvSpPr>
        <dsp:cNvPr id="0" name=""/>
        <dsp:cNvSpPr/>
      </dsp:nvSpPr>
      <dsp:spPr>
        <a:xfrm>
          <a:off x="2099000" y="582535"/>
          <a:ext cx="6905011" cy="527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7200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</dsp:txBody>
      <dsp:txXfrm>
        <a:off x="2099000" y="582535"/>
        <a:ext cx="6905011" cy="527328"/>
      </dsp:txXfrm>
    </dsp:sp>
    <dsp:sp modelId="{A0FED5E8-1D75-4F16-B812-C004ADCF0D81}">
      <dsp:nvSpPr>
        <dsp:cNvPr id="0" name=""/>
        <dsp:cNvSpPr/>
      </dsp:nvSpPr>
      <dsp:spPr>
        <a:xfrm>
          <a:off x="1967057" y="1109863"/>
          <a:ext cx="70369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70921C-84F0-4871-B306-B2A76F4B990D}">
      <dsp:nvSpPr>
        <dsp:cNvPr id="0" name=""/>
        <dsp:cNvSpPr/>
      </dsp:nvSpPr>
      <dsp:spPr>
        <a:xfrm>
          <a:off x="2099000" y="1136229"/>
          <a:ext cx="6905011" cy="527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7200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Faced with these strategies, the weaknesses of current rules create opportunities for base erosion and profit shifting.</a:t>
          </a:r>
          <a:endParaRPr lang="fr-FR" sz="1600" kern="1200" dirty="0"/>
        </a:p>
      </dsp:txBody>
      <dsp:txXfrm>
        <a:off x="2099000" y="1136229"/>
        <a:ext cx="6905011" cy="527328"/>
      </dsp:txXfrm>
    </dsp:sp>
    <dsp:sp modelId="{10A29A6C-BE44-42C1-B020-68405632880F}">
      <dsp:nvSpPr>
        <dsp:cNvPr id="0" name=""/>
        <dsp:cNvSpPr/>
      </dsp:nvSpPr>
      <dsp:spPr>
        <a:xfrm>
          <a:off x="1967057" y="1663558"/>
          <a:ext cx="70369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E8C70-45D5-41D6-B251-64921FA5DD1D}">
      <dsp:nvSpPr>
        <dsp:cNvPr id="0" name=""/>
        <dsp:cNvSpPr/>
      </dsp:nvSpPr>
      <dsp:spPr>
        <a:xfrm>
          <a:off x="0" y="1689924"/>
          <a:ext cx="9007302" cy="0"/>
        </a:xfrm>
        <a:prstGeom prst="lin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9050" cap="rnd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F2856-8127-4ADF-98CD-9C7A5AA75529}">
      <dsp:nvSpPr>
        <dsp:cNvPr id="0" name=""/>
        <dsp:cNvSpPr/>
      </dsp:nvSpPr>
      <dsp:spPr>
        <a:xfrm>
          <a:off x="0" y="1689924"/>
          <a:ext cx="2011268" cy="1687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>Impact</a:t>
          </a:r>
          <a:endParaRPr lang="fr-FR" sz="2600" b="1" kern="1200" dirty="0"/>
        </a:p>
      </dsp:txBody>
      <dsp:txXfrm>
        <a:off x="0" y="1689924"/>
        <a:ext cx="2011268" cy="1687450"/>
      </dsp:txXfrm>
    </dsp:sp>
    <dsp:sp modelId="{469CDC7D-47D3-4C53-84CA-2B70B9B2A54F}">
      <dsp:nvSpPr>
        <dsp:cNvPr id="0" name=""/>
        <dsp:cNvSpPr/>
      </dsp:nvSpPr>
      <dsp:spPr>
        <a:xfrm>
          <a:off x="2142287" y="1716290"/>
          <a:ext cx="6856676" cy="527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The total impact on States tax income is assessed between 4 to 10 % of the overall corporate tax worldwide income.</a:t>
          </a:r>
          <a:endParaRPr lang="fr-FR" sz="1600" kern="1200" dirty="0"/>
        </a:p>
      </dsp:txBody>
      <dsp:txXfrm>
        <a:off x="2142287" y="1716290"/>
        <a:ext cx="6856676" cy="527328"/>
      </dsp:txXfrm>
    </dsp:sp>
    <dsp:sp modelId="{2E0FB1B7-8EDC-47BF-AB0D-F45AB9967C01}">
      <dsp:nvSpPr>
        <dsp:cNvPr id="0" name=""/>
        <dsp:cNvSpPr/>
      </dsp:nvSpPr>
      <dsp:spPr>
        <a:xfrm>
          <a:off x="2011268" y="2243619"/>
          <a:ext cx="698769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8499D0-3E08-4211-BECC-5EAEEAAC54FA}">
      <dsp:nvSpPr>
        <dsp:cNvPr id="0" name=""/>
        <dsp:cNvSpPr/>
      </dsp:nvSpPr>
      <dsp:spPr>
        <a:xfrm>
          <a:off x="2142287" y="2269985"/>
          <a:ext cx="6856676" cy="527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 dirty="0"/>
        </a:p>
      </dsp:txBody>
      <dsp:txXfrm>
        <a:off x="2142287" y="2269985"/>
        <a:ext cx="6856676" cy="527328"/>
      </dsp:txXfrm>
    </dsp:sp>
    <dsp:sp modelId="{9978FE72-BF6E-46CF-A6B9-FB996AB8CA8F}">
      <dsp:nvSpPr>
        <dsp:cNvPr id="0" name=""/>
        <dsp:cNvSpPr/>
      </dsp:nvSpPr>
      <dsp:spPr>
        <a:xfrm>
          <a:off x="2011268" y="2797313"/>
          <a:ext cx="698769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FBD16-84DD-4DDE-B1DE-0BF37DDE3CFB}">
      <dsp:nvSpPr>
        <dsp:cNvPr id="0" name=""/>
        <dsp:cNvSpPr/>
      </dsp:nvSpPr>
      <dsp:spPr>
        <a:xfrm>
          <a:off x="2142287" y="2823679"/>
          <a:ext cx="6856676" cy="527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It </a:t>
          </a:r>
          <a:r>
            <a:rPr lang="en-US" sz="1600" kern="1200" dirty="0" smtClean="0"/>
            <a:t>means 100 to 240 billion euros per year.</a:t>
          </a:r>
          <a:endParaRPr lang="fr-FR" sz="1600" kern="1200" dirty="0"/>
        </a:p>
      </dsp:txBody>
      <dsp:txXfrm>
        <a:off x="2142287" y="2823679"/>
        <a:ext cx="6856676" cy="527328"/>
      </dsp:txXfrm>
    </dsp:sp>
    <dsp:sp modelId="{0F16A14C-BD59-400C-A6B3-2995C468399E}">
      <dsp:nvSpPr>
        <dsp:cNvPr id="0" name=""/>
        <dsp:cNvSpPr/>
      </dsp:nvSpPr>
      <dsp:spPr>
        <a:xfrm>
          <a:off x="2011268" y="3351008"/>
          <a:ext cx="698769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0F5831-D8AA-4079-90F5-A2BEBA70BAAF}">
      <dsp:nvSpPr>
        <dsp:cNvPr id="0" name=""/>
        <dsp:cNvSpPr/>
      </dsp:nvSpPr>
      <dsp:spPr>
        <a:xfrm>
          <a:off x="0" y="3377374"/>
          <a:ext cx="9007302" cy="0"/>
        </a:xfrm>
        <a:prstGeom prst="lin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1EE3E3-88F1-4A62-8ED8-A754EEAD3B31}">
      <dsp:nvSpPr>
        <dsp:cNvPr id="0" name=""/>
        <dsp:cNvSpPr/>
      </dsp:nvSpPr>
      <dsp:spPr>
        <a:xfrm>
          <a:off x="0" y="3377374"/>
          <a:ext cx="2041844" cy="1687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i="0" kern="1200" dirty="0" smtClean="0"/>
            <a:t>Objectives</a:t>
          </a:r>
          <a:endParaRPr lang="fr-FR" sz="2600" b="1" i="0" kern="1200" dirty="0"/>
        </a:p>
      </dsp:txBody>
      <dsp:txXfrm>
        <a:off x="0" y="3377374"/>
        <a:ext cx="2041844" cy="1687450"/>
      </dsp:txXfrm>
    </dsp:sp>
    <dsp:sp modelId="{7C27289E-5C3A-4FAC-87D4-99FA559E66E7}">
      <dsp:nvSpPr>
        <dsp:cNvPr id="0" name=""/>
        <dsp:cNvSpPr/>
      </dsp:nvSpPr>
      <dsp:spPr>
        <a:xfrm>
          <a:off x="2172335" y="3416594"/>
          <a:ext cx="6829056" cy="78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The first objective is to restore confidence in the system.</a:t>
          </a:r>
          <a:endParaRPr lang="fr-FR" sz="1600" kern="1200" dirty="0"/>
        </a:p>
      </dsp:txBody>
      <dsp:txXfrm>
        <a:off x="2172335" y="3416594"/>
        <a:ext cx="6829056" cy="784400"/>
      </dsp:txXfrm>
    </dsp:sp>
    <dsp:sp modelId="{47A34135-EB1F-4D50-95C8-9CA36ABDF251}">
      <dsp:nvSpPr>
        <dsp:cNvPr id="0" name=""/>
        <dsp:cNvSpPr/>
      </dsp:nvSpPr>
      <dsp:spPr>
        <a:xfrm>
          <a:off x="2041844" y="4200995"/>
          <a:ext cx="69595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CDB50-757C-4CCF-B4F1-982432F6321B}">
      <dsp:nvSpPr>
        <dsp:cNvPr id="0" name=""/>
        <dsp:cNvSpPr/>
      </dsp:nvSpPr>
      <dsp:spPr>
        <a:xfrm>
          <a:off x="2172335" y="4240215"/>
          <a:ext cx="6829056" cy="78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The second objective is to ensure that profits are taxed where economic activities take place and value is created. </a:t>
          </a:r>
          <a:endParaRPr lang="fr-FR" sz="1600" b="0" kern="1200" dirty="0"/>
        </a:p>
      </dsp:txBody>
      <dsp:txXfrm>
        <a:off x="2172335" y="4240215"/>
        <a:ext cx="6829056" cy="784400"/>
      </dsp:txXfrm>
    </dsp:sp>
    <dsp:sp modelId="{060ABC76-8A40-4E0C-8930-4715884B4022}">
      <dsp:nvSpPr>
        <dsp:cNvPr id="0" name=""/>
        <dsp:cNvSpPr/>
      </dsp:nvSpPr>
      <dsp:spPr>
        <a:xfrm>
          <a:off x="2041844" y="5024615"/>
          <a:ext cx="695954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9326D-391C-420B-B0CB-32921602B59D}">
      <dsp:nvSpPr>
        <dsp:cNvPr id="0" name=""/>
        <dsp:cNvSpPr/>
      </dsp:nvSpPr>
      <dsp:spPr>
        <a:xfrm>
          <a:off x="43" y="341483"/>
          <a:ext cx="4121525" cy="1648610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/>
            <a:t>Art. 212.II of the FTC</a:t>
          </a:r>
          <a:endParaRPr lang="fr-FR" sz="2400" kern="1200" dirty="0"/>
        </a:p>
      </dsp:txBody>
      <dsp:txXfrm>
        <a:off x="43" y="341483"/>
        <a:ext cx="4121525" cy="1648610"/>
      </dsp:txXfrm>
    </dsp:sp>
    <dsp:sp modelId="{C7197FAC-AD45-4564-84F7-F753F29EF0F9}">
      <dsp:nvSpPr>
        <dsp:cNvPr id="0" name=""/>
        <dsp:cNvSpPr/>
      </dsp:nvSpPr>
      <dsp:spPr>
        <a:xfrm>
          <a:off x="43" y="1990094"/>
          <a:ext cx="4121525" cy="2854800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/>
              </a:solidFill>
            </a:rPr>
            <a:t>Limitation deduction of interest paid to related party exceeding each of the following thresholds : </a:t>
          </a:r>
          <a:endParaRPr lang="fr-FR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A ratio of interest to 1.5 times the equity of the company ;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25% of the EBITDA ;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The amount of interests received by the company from affiliated entities.</a:t>
          </a:r>
        </a:p>
      </dsp:txBody>
      <dsp:txXfrm>
        <a:off x="43" y="1990094"/>
        <a:ext cx="4121525" cy="2854800"/>
      </dsp:txXfrm>
    </dsp:sp>
    <dsp:sp modelId="{15FCD97C-9168-4240-9C37-292F11D705A8}">
      <dsp:nvSpPr>
        <dsp:cNvPr id="0" name=""/>
        <dsp:cNvSpPr/>
      </dsp:nvSpPr>
      <dsp:spPr>
        <a:xfrm>
          <a:off x="4698624" y="288744"/>
          <a:ext cx="4121525" cy="1648610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361436"/>
                <a:satOff val="-7560"/>
                <a:lumOff val="42063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361436"/>
                <a:satOff val="-7560"/>
                <a:lumOff val="42063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shade val="50000"/>
              <a:hueOff val="361436"/>
              <a:satOff val="-7560"/>
              <a:lumOff val="42063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/>
            <a:t>Art. 212 </a:t>
          </a:r>
          <a:r>
            <a:rPr lang="en-GB" sz="2400" b="1" kern="1200" dirty="0" err="1" smtClean="0"/>
            <a:t>bis</a:t>
          </a:r>
          <a:r>
            <a:rPr lang="en-GB" sz="2400" b="1" kern="1200" dirty="0" smtClean="0"/>
            <a:t> of the FTC</a:t>
          </a:r>
          <a:endParaRPr lang="fr-FR" sz="2400" kern="1200" dirty="0"/>
        </a:p>
      </dsp:txBody>
      <dsp:txXfrm>
        <a:off x="4698624" y="288744"/>
        <a:ext cx="4121525" cy="1648610"/>
      </dsp:txXfrm>
    </dsp:sp>
    <dsp:sp modelId="{B960240A-A7C0-44BE-9E7E-B46C99CEE7E1}">
      <dsp:nvSpPr>
        <dsp:cNvPr id="0" name=""/>
        <dsp:cNvSpPr/>
      </dsp:nvSpPr>
      <dsp:spPr>
        <a:xfrm>
          <a:off x="4698581" y="1990094"/>
          <a:ext cx="4121525" cy="2854800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Add-back of 25% of net financial expenses in excess of EUR 3.000.000.</a:t>
          </a:r>
          <a:endParaRPr lang="fr-FR" sz="1800" kern="1200" dirty="0"/>
        </a:p>
      </dsp:txBody>
      <dsp:txXfrm>
        <a:off x="4698581" y="1990094"/>
        <a:ext cx="4121525" cy="2854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04ADC0-563C-694E-ABAE-54A5ADE128B6}">
      <dsp:nvSpPr>
        <dsp:cNvPr id="0" name=""/>
        <dsp:cNvSpPr/>
      </dsp:nvSpPr>
      <dsp:spPr>
        <a:xfrm>
          <a:off x="443991" y="1036"/>
          <a:ext cx="3543280" cy="1771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800" kern="1200" dirty="0" smtClean="0"/>
            <a:t>Double </a:t>
          </a:r>
          <a:r>
            <a:rPr lang="fr-FR" sz="3800" kern="1200" dirty="0" err="1" smtClean="0"/>
            <a:t>deduction</a:t>
          </a:r>
          <a:endParaRPr lang="fr-FR" sz="3800" kern="1200" dirty="0"/>
        </a:p>
      </dsp:txBody>
      <dsp:txXfrm>
        <a:off x="495881" y="52926"/>
        <a:ext cx="3439500" cy="1667860"/>
      </dsp:txXfrm>
    </dsp:sp>
    <dsp:sp modelId="{209E5C5C-90B4-BD4D-9945-A2A82A119C9C}">
      <dsp:nvSpPr>
        <dsp:cNvPr id="0" name=""/>
        <dsp:cNvSpPr/>
      </dsp:nvSpPr>
      <dsp:spPr>
        <a:xfrm>
          <a:off x="798319" y="1772676"/>
          <a:ext cx="354328" cy="1328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8730"/>
              </a:lnTo>
              <a:lnTo>
                <a:pt x="354328" y="1328730"/>
              </a:lnTo>
            </a:path>
          </a:pathLst>
        </a:cu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D34F0-53CD-1E4D-AFD5-4465B4DADB01}">
      <dsp:nvSpPr>
        <dsp:cNvPr id="0" name=""/>
        <dsp:cNvSpPr/>
      </dsp:nvSpPr>
      <dsp:spPr>
        <a:xfrm>
          <a:off x="1152647" y="2215586"/>
          <a:ext cx="2834624" cy="177164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err="1" smtClean="0"/>
            <a:t>Deduction</a:t>
          </a:r>
          <a:r>
            <a:rPr lang="fr-FR" sz="2300" kern="1200" baseline="0" dirty="0" smtClean="0"/>
            <a:t> </a:t>
          </a:r>
          <a:r>
            <a:rPr lang="fr-FR" sz="2300" kern="1200" baseline="0" dirty="0" err="1" smtClean="0"/>
            <a:t>is</a:t>
          </a:r>
          <a:r>
            <a:rPr lang="fr-FR" sz="2300" kern="1200" baseline="0" dirty="0" smtClean="0"/>
            <a:t> </a:t>
          </a:r>
          <a:r>
            <a:rPr lang="fr-FR" sz="2300" kern="1200" baseline="0" dirty="0" err="1" smtClean="0"/>
            <a:t>only</a:t>
          </a:r>
          <a:r>
            <a:rPr lang="fr-FR" sz="2300" kern="1200" baseline="0" dirty="0" smtClean="0"/>
            <a:t> </a:t>
          </a:r>
          <a:r>
            <a:rPr lang="fr-FR" sz="2300" kern="1200" baseline="0" dirty="0" err="1" smtClean="0"/>
            <a:t>granted</a:t>
          </a:r>
          <a:r>
            <a:rPr lang="fr-FR" sz="2300" kern="1200" baseline="0" dirty="0" smtClean="0"/>
            <a:t> in the </a:t>
          </a:r>
          <a:r>
            <a:rPr lang="fr-FR" sz="2300" kern="1200" baseline="0" dirty="0" err="1" smtClean="0"/>
            <a:t>Member</a:t>
          </a:r>
          <a:r>
            <a:rPr lang="fr-FR" sz="2300" kern="1200" baseline="0" dirty="0" smtClean="0"/>
            <a:t> State </a:t>
          </a:r>
          <a:r>
            <a:rPr lang="fr-FR" sz="2300" kern="1200" baseline="0" dirty="0" err="1" smtClean="0"/>
            <a:t>where</a:t>
          </a:r>
          <a:r>
            <a:rPr lang="fr-FR" sz="2300" kern="1200" baseline="0" dirty="0" smtClean="0"/>
            <a:t> the </a:t>
          </a:r>
          <a:r>
            <a:rPr lang="fr-FR" sz="2300" kern="1200" baseline="0" dirty="0" err="1" smtClean="0"/>
            <a:t>payment</a:t>
          </a:r>
          <a:r>
            <a:rPr lang="fr-FR" sz="2300" kern="1200" baseline="0" dirty="0" smtClean="0"/>
            <a:t> has </a:t>
          </a:r>
          <a:r>
            <a:rPr lang="fr-FR" sz="2300" kern="1200" baseline="0" dirty="0" err="1" smtClean="0"/>
            <a:t>its</a:t>
          </a:r>
          <a:r>
            <a:rPr lang="fr-FR" sz="2300" kern="1200" baseline="0" dirty="0" smtClean="0"/>
            <a:t> source</a:t>
          </a:r>
          <a:endParaRPr lang="fr-FR" sz="2300" kern="1200" dirty="0"/>
        </a:p>
      </dsp:txBody>
      <dsp:txXfrm>
        <a:off x="1204537" y="2267476"/>
        <a:ext cx="2730844" cy="1667860"/>
      </dsp:txXfrm>
    </dsp:sp>
    <dsp:sp modelId="{06197E4B-F6F5-5C42-9B02-B2B961324EC7}">
      <dsp:nvSpPr>
        <dsp:cNvPr id="0" name=""/>
        <dsp:cNvSpPr/>
      </dsp:nvSpPr>
      <dsp:spPr>
        <a:xfrm>
          <a:off x="4873092" y="1036"/>
          <a:ext cx="3543280" cy="1771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800" kern="1200" dirty="0" err="1" smtClean="0"/>
            <a:t>Deduction</a:t>
          </a:r>
          <a:r>
            <a:rPr lang="fr-FR" sz="3800" kern="1200" dirty="0" smtClean="0"/>
            <a:t> </a:t>
          </a:r>
          <a:r>
            <a:rPr lang="fr-FR" sz="3800" kern="1200" dirty="0" err="1" smtClean="0"/>
            <a:t>without</a:t>
          </a:r>
          <a:r>
            <a:rPr lang="fr-FR" sz="3800" kern="1200" baseline="0" dirty="0" smtClean="0"/>
            <a:t> inclusion</a:t>
          </a:r>
          <a:endParaRPr lang="fr-FR" sz="3800" kern="1200" dirty="0"/>
        </a:p>
      </dsp:txBody>
      <dsp:txXfrm>
        <a:off x="4924982" y="52926"/>
        <a:ext cx="3439500" cy="1667860"/>
      </dsp:txXfrm>
    </dsp:sp>
    <dsp:sp modelId="{1511AB62-5CD6-2D4D-8B98-9298F96D50F4}">
      <dsp:nvSpPr>
        <dsp:cNvPr id="0" name=""/>
        <dsp:cNvSpPr/>
      </dsp:nvSpPr>
      <dsp:spPr>
        <a:xfrm>
          <a:off x="5227420" y="1772676"/>
          <a:ext cx="354328" cy="1328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8730"/>
              </a:lnTo>
              <a:lnTo>
                <a:pt x="354328" y="1328730"/>
              </a:lnTo>
            </a:path>
          </a:pathLst>
        </a:cu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3D78D-D296-884A-8D06-B41B32B54930}">
      <dsp:nvSpPr>
        <dsp:cNvPr id="0" name=""/>
        <dsp:cNvSpPr/>
      </dsp:nvSpPr>
      <dsp:spPr>
        <a:xfrm>
          <a:off x="5581748" y="2215586"/>
          <a:ext cx="2834624" cy="177164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err="1" smtClean="0"/>
            <a:t>Member</a:t>
          </a:r>
          <a:r>
            <a:rPr lang="fr-FR" sz="2300" kern="1200" dirty="0" smtClean="0"/>
            <a:t> State of</a:t>
          </a:r>
          <a:r>
            <a:rPr lang="fr-FR" sz="2300" kern="1200" baseline="0" dirty="0" smtClean="0"/>
            <a:t> the payer </a:t>
          </a:r>
          <a:r>
            <a:rPr lang="fr-FR" sz="2300" kern="1200" baseline="0" dirty="0" err="1" smtClean="0"/>
            <a:t>shall</a:t>
          </a:r>
          <a:r>
            <a:rPr lang="fr-FR" sz="2300" kern="1200" baseline="0" dirty="0" smtClean="0"/>
            <a:t>  </a:t>
          </a:r>
          <a:r>
            <a:rPr lang="fr-FR" sz="2300" kern="1200" baseline="0" dirty="0" err="1" smtClean="0"/>
            <a:t>deny</a:t>
          </a:r>
          <a:r>
            <a:rPr lang="fr-FR" sz="2300" kern="1200" baseline="0" dirty="0" smtClean="0"/>
            <a:t> the </a:t>
          </a:r>
          <a:r>
            <a:rPr lang="fr-FR" sz="2300" kern="1200" baseline="0" dirty="0" err="1" smtClean="0"/>
            <a:t>deduction</a:t>
          </a:r>
          <a:r>
            <a:rPr lang="fr-FR" sz="2300" kern="1200" baseline="0" dirty="0" smtClean="0"/>
            <a:t> of the </a:t>
          </a:r>
          <a:r>
            <a:rPr lang="fr-FR" sz="2300" kern="1200" baseline="0" dirty="0" err="1" smtClean="0"/>
            <a:t>payment</a:t>
          </a:r>
          <a:endParaRPr lang="fr-FR" sz="2300" kern="1200" dirty="0"/>
        </a:p>
      </dsp:txBody>
      <dsp:txXfrm>
        <a:off x="5633638" y="2267476"/>
        <a:ext cx="2730844" cy="16678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CF3AC0-806A-4CA0-8B49-4CE8F9CD1059}">
      <dsp:nvSpPr>
        <dsp:cNvPr id="0" name=""/>
        <dsp:cNvSpPr/>
      </dsp:nvSpPr>
      <dsp:spPr>
        <a:xfrm>
          <a:off x="4271" y="0"/>
          <a:ext cx="4108846" cy="33147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600" kern="1200" dirty="0" err="1" smtClean="0"/>
            <a:t>Before</a:t>
          </a:r>
          <a:r>
            <a:rPr lang="fr-FR" sz="3600" kern="1200" dirty="0" smtClean="0"/>
            <a:t> BEPS</a:t>
          </a:r>
          <a:endParaRPr lang="fr-FR" sz="3600" kern="1200" dirty="0"/>
        </a:p>
      </dsp:txBody>
      <dsp:txXfrm>
        <a:off x="4271" y="0"/>
        <a:ext cx="4108846" cy="994410"/>
      </dsp:txXfrm>
    </dsp:sp>
    <dsp:sp modelId="{90F4A9A6-D1CE-4B80-812C-B1604159BA5E}">
      <dsp:nvSpPr>
        <dsp:cNvPr id="0" name=""/>
        <dsp:cNvSpPr/>
      </dsp:nvSpPr>
      <dsp:spPr>
        <a:xfrm>
          <a:off x="415156" y="994410"/>
          <a:ext cx="3287077" cy="2154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DTT with US (1994), Japan (1995), Panama (2011): LOB clause.</a:t>
          </a:r>
          <a:endParaRPr lang="fr-FR" sz="2000" kern="1200" dirty="0"/>
        </a:p>
      </dsp:txBody>
      <dsp:txXfrm>
        <a:off x="478261" y="1057515"/>
        <a:ext cx="3160867" cy="2028345"/>
      </dsp:txXfrm>
    </dsp:sp>
    <dsp:sp modelId="{D073675C-1977-4300-9E7D-AB2A0336EB89}">
      <dsp:nvSpPr>
        <dsp:cNvPr id="0" name=""/>
        <dsp:cNvSpPr/>
      </dsp:nvSpPr>
      <dsp:spPr>
        <a:xfrm>
          <a:off x="4421281" y="0"/>
          <a:ext cx="4108846" cy="33147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600" kern="1200" dirty="0" err="1" smtClean="0"/>
            <a:t>After</a:t>
          </a:r>
          <a:r>
            <a:rPr lang="fr-FR" sz="3600" kern="1200" dirty="0" smtClean="0"/>
            <a:t> BEPS</a:t>
          </a:r>
          <a:endParaRPr lang="fr-FR" sz="3600" kern="1200" dirty="0"/>
        </a:p>
      </dsp:txBody>
      <dsp:txXfrm>
        <a:off x="4421281" y="0"/>
        <a:ext cx="4108846" cy="994410"/>
      </dsp:txXfrm>
    </dsp:sp>
    <dsp:sp modelId="{BC1555CD-C009-45C3-AF8A-C359B14E12E8}">
      <dsp:nvSpPr>
        <dsp:cNvPr id="0" name=""/>
        <dsp:cNvSpPr/>
      </dsp:nvSpPr>
      <dsp:spPr>
        <a:xfrm>
          <a:off x="4817061" y="995020"/>
          <a:ext cx="3317285" cy="998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DTT with Colombia dated</a:t>
          </a:r>
          <a:r>
            <a:rPr lang="en-US" sz="2000" kern="1200" baseline="0" dirty="0" smtClean="0"/>
            <a:t> </a:t>
          </a:r>
          <a:r>
            <a:rPr lang="en-US" sz="2000" kern="1200" dirty="0" smtClean="0"/>
            <a:t>June 2015: LOB clause. </a:t>
          </a:r>
          <a:endParaRPr lang="fr-FR" sz="2000" kern="1200" dirty="0"/>
        </a:p>
      </dsp:txBody>
      <dsp:txXfrm>
        <a:off x="4846319" y="1024278"/>
        <a:ext cx="3258769" cy="940431"/>
      </dsp:txXfrm>
    </dsp:sp>
    <dsp:sp modelId="{9DE3272B-F5EC-41F5-8D55-D9178670D284}">
      <dsp:nvSpPr>
        <dsp:cNvPr id="0" name=""/>
        <dsp:cNvSpPr/>
      </dsp:nvSpPr>
      <dsp:spPr>
        <a:xfrm>
          <a:off x="4804357" y="2098684"/>
          <a:ext cx="3342694" cy="1049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DTT with Singapore dated</a:t>
          </a:r>
          <a:r>
            <a:rPr lang="en-US" sz="2000" kern="1200" baseline="0" dirty="0" smtClean="0"/>
            <a:t> </a:t>
          </a:r>
          <a:r>
            <a:rPr lang="en-US" sz="2000" kern="1200" dirty="0" smtClean="0"/>
            <a:t>January 2015:</a:t>
          </a:r>
          <a:r>
            <a:rPr lang="en-US" sz="2000" kern="1200" baseline="0" dirty="0" smtClean="0"/>
            <a:t> </a:t>
          </a:r>
          <a:r>
            <a:rPr lang="en-US" sz="2000" kern="1200" dirty="0" smtClean="0"/>
            <a:t>GAAR.</a:t>
          </a:r>
        </a:p>
      </dsp:txBody>
      <dsp:txXfrm>
        <a:off x="4835101" y="2129428"/>
        <a:ext cx="3281206" cy="9881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CB982-6FE1-884B-8361-D95FBC903E70}">
      <dsp:nvSpPr>
        <dsp:cNvPr id="0" name=""/>
        <dsp:cNvSpPr/>
      </dsp:nvSpPr>
      <dsp:spPr>
        <a:xfrm>
          <a:off x="906587" y="196854"/>
          <a:ext cx="3822029" cy="119438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99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Impact on the commissionaire agreement</a:t>
          </a:r>
          <a:endParaRPr lang="fr-FR" sz="1800" kern="1200" dirty="0"/>
        </a:p>
      </dsp:txBody>
      <dsp:txXfrm>
        <a:off x="906587" y="196854"/>
        <a:ext cx="3822029" cy="1194384"/>
      </dsp:txXfrm>
    </dsp:sp>
    <dsp:sp modelId="{39CAA1B1-3C32-0546-8839-225C860FB132}">
      <dsp:nvSpPr>
        <dsp:cNvPr id="0" name=""/>
        <dsp:cNvSpPr/>
      </dsp:nvSpPr>
      <dsp:spPr>
        <a:xfrm>
          <a:off x="747336" y="24332"/>
          <a:ext cx="836068" cy="1254103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1C06CC-4FB0-4047-86EF-88950E9F9FC8}">
      <dsp:nvSpPr>
        <dsp:cNvPr id="0" name=""/>
        <dsp:cNvSpPr/>
      </dsp:nvSpPr>
      <dsp:spPr>
        <a:xfrm>
          <a:off x="5028659" y="207974"/>
          <a:ext cx="3822029" cy="119438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6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Impact on the independent agent status</a:t>
          </a:r>
          <a:endParaRPr lang="fr-FR" sz="1800" kern="1200" dirty="0"/>
        </a:p>
      </dsp:txBody>
      <dsp:txXfrm>
        <a:off x="5028659" y="207974"/>
        <a:ext cx="3822029" cy="1194384"/>
      </dsp:txXfrm>
    </dsp:sp>
    <dsp:sp modelId="{60B29039-BAA5-6142-A835-35E9B2FFB77A}">
      <dsp:nvSpPr>
        <dsp:cNvPr id="0" name=""/>
        <dsp:cNvSpPr/>
      </dsp:nvSpPr>
      <dsp:spPr>
        <a:xfrm>
          <a:off x="4869408" y="24332"/>
          <a:ext cx="836068" cy="1254103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DFC21C-F0C8-E44D-A638-799A6202C32A}">
      <dsp:nvSpPr>
        <dsp:cNvPr id="0" name=""/>
        <dsp:cNvSpPr/>
      </dsp:nvSpPr>
      <dsp:spPr>
        <a:xfrm>
          <a:off x="2322401" y="1619433"/>
          <a:ext cx="4948262" cy="123021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6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Amendment for exceptions of the permanent establishment status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Addition of an anti-fragmentation rule</a:t>
          </a:r>
          <a:endParaRPr lang="fr-FR" sz="1800" kern="1200" dirty="0"/>
        </a:p>
      </dsp:txBody>
      <dsp:txXfrm>
        <a:off x="2322401" y="1619433"/>
        <a:ext cx="4948262" cy="1230215"/>
      </dsp:txXfrm>
    </dsp:sp>
    <dsp:sp modelId="{8B288842-DCA1-6643-B622-E8E478B0EACE}">
      <dsp:nvSpPr>
        <dsp:cNvPr id="0" name=""/>
        <dsp:cNvSpPr/>
      </dsp:nvSpPr>
      <dsp:spPr>
        <a:xfrm>
          <a:off x="2148525" y="1483409"/>
          <a:ext cx="861151" cy="1291726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670655F-FB7B-4C00-81F6-25BD4B206BD7}" type="datetimeFigureOut">
              <a:rPr lang="fr-FR" altLang="fr-FR"/>
              <a:pPr>
                <a:defRPr/>
              </a:pPr>
              <a:t>16/06/2016</a:t>
            </a:fld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8A80EFF-81D1-44FD-ABAB-DE5EFC32C965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27960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2B5ECFF-B86D-4C34-A070-E57D554E0377}" type="datetimeFigureOut">
              <a:rPr lang="fr-FR" altLang="fr-FR"/>
              <a:pPr>
                <a:defRPr/>
              </a:pPr>
              <a:t>16/06/2016</a:t>
            </a:fld>
            <a:endParaRPr lang="fr-FR" alt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7E463AAF-8F8F-46BE-84B9-BCC339392A67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5177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935EDBC-E089-4964-81A9-4971E7E05B7E}" type="slidenum">
              <a:rPr lang="fr-FR" altLang="fr-FR" smtClean="0"/>
              <a:pPr>
                <a:spcBef>
                  <a:spcPct val="0"/>
                </a:spcBef>
              </a:pPr>
              <a:t>12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967176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63AAF-8F8F-46BE-84B9-BCC339392A67}" type="slidenum">
              <a:rPr lang="fr-FR" altLang="fr-FR" smtClean="0"/>
              <a:pPr>
                <a:defRPr/>
              </a:pPr>
              <a:t>17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687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9A9ABD2-AD96-4D65-9F1D-C822EDE2347A}" type="slidenum">
              <a:rPr lang="fr-FR" altLang="fr-FR" smtClean="0"/>
              <a:pPr>
                <a:spcBef>
                  <a:spcPct val="0"/>
                </a:spcBef>
              </a:pPr>
              <a:t>18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080851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63AAF-8F8F-46BE-84B9-BCC339392A67}" type="slidenum">
              <a:rPr lang="fr-FR" altLang="fr-FR" smtClean="0"/>
              <a:pPr>
                <a:defRPr/>
              </a:pPr>
              <a:t>19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8864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63AAF-8F8F-46BE-84B9-BCC339392A67}" type="slidenum">
              <a:rPr lang="fr-FR" altLang="fr-FR" smtClean="0"/>
              <a:pPr>
                <a:defRPr/>
              </a:pPr>
              <a:t>23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61388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63AAF-8F8F-46BE-84B9-BCC339392A67}" type="slidenum">
              <a:rPr lang="fr-FR" altLang="fr-FR" smtClean="0"/>
              <a:pPr>
                <a:defRPr/>
              </a:pPr>
              <a:t>24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6395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63AAF-8F8F-46BE-84B9-BCC339392A67}" type="slidenum">
              <a:rPr lang="fr-FR" altLang="fr-FR" smtClean="0"/>
              <a:pPr>
                <a:defRPr/>
              </a:pPr>
              <a:t>33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9328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A97E3-6640-BF49-AB6C-BD7CFB91B479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3E0EE-E5FD-4528-B973-1AEA2D5C8712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30958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DB3F8-F5CC-234D-8AB0-6C1E33690643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b="1"/>
            </a:lvl1pPr>
          </a:lstStyle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976142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A4A85-8CDA-884C-8075-B7C7C5EE294B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ABF46-7B25-4875-AA2E-EFC23481395A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085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03D71-1941-A44D-B539-A1CB81719B50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AB035-10B8-47AF-B551-167064E4F06A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796759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6F419-BF5C-3A40-9188-27E171D3F36C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60E5B-2207-4ECB-B5C1-F9C3E02F8C36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90262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1B65D-0CCB-1248-BEA0-91C64AE08F85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835BC-02CE-485F-A9B2-9F135A360CF3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02814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C2088-675D-DC4D-84B6-257ACECC9A02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93678-9871-4AFB-B882-6DB9086A00AA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19949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53784-7C6B-C242-8583-A8C3965D0FA0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0E122-1E9D-41E6-85DB-D9EF89D7D8D9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93459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C0AD7-666E-8948-BB09-F680525C0DD4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4B7F8-3A1F-44DE-AC9F-D7CBB8F175AE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1019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ED3F2-E2F4-494B-BEF3-80AE33B324D3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99BDA-9A40-440E-AA4B-E46DFEE6A52F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16999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fr-FR" sz="8000" smtClean="0">
                <a:solidFill>
                  <a:srgbClr val="95B3D7"/>
                </a:solidFill>
                <a:latin typeface="Arial" pitchFamily="34" charset="0"/>
              </a:rPr>
              <a:t>“</a:t>
            </a:r>
          </a:p>
        </p:txBody>
      </p:sp>
      <p:sp>
        <p:nvSpPr>
          <p:cNvPr id="6" name="TextBox 21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fr-FR" sz="8000" smtClean="0">
                <a:solidFill>
                  <a:srgbClr val="95B3D7"/>
                </a:solidFill>
                <a:latin typeface="Arial" pitchFamily="34" charset="0"/>
              </a:rPr>
              <a:t>”</a:t>
            </a:r>
            <a:endParaRPr lang="en-US" altLang="fr-FR" smtClean="0">
              <a:solidFill>
                <a:srgbClr val="95B3D7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318B4-9DCA-8346-AE5B-8D281C35B8AA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4D8E2-0677-479E-B0F0-4385F3E2757B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679234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5FDFF-D8A7-0146-8491-285744AC3D74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59700-7B0E-4FB6-B507-D326FCFC892E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901394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fr-FR" sz="8000" smtClean="0">
                <a:solidFill>
                  <a:srgbClr val="95B3D7"/>
                </a:solidFill>
                <a:latin typeface="Arial" pitchFamily="34" charset="0"/>
              </a:rPr>
              <a:t>“</a:t>
            </a: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fr-FR" sz="8000" smtClean="0">
                <a:solidFill>
                  <a:srgbClr val="95B3D7"/>
                </a:solidFill>
                <a:latin typeface="Arial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3EE87-A9BA-4347-A2CA-6E6F9C49E170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D9167-FB19-4F41-9F6A-E55A2F8219E6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668641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0F067-7728-5640-AC87-8B3303334FEE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77249-8A2C-4AA3-8AEE-7322B5043726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86892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4823B-16FF-4543-A3CE-4666932A9A91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87BDA-F016-42CD-880A-BDD99C1B1388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843769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548BF-CA8D-B74A-8059-13CF7F93B829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30909-AFB2-4FBB-AD83-391AC7F22029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08459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et modifiez le titre</a:t>
            </a:r>
            <a:endParaRPr lang="en-US" altLang="fr-FR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n-US" alt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47F3386-DE8F-3B41-B4C0-D51593030557}" type="datetime1">
              <a:rPr lang="fr-FR" altLang="fr-FR" smtClean="0"/>
              <a:t>16/06/2016</a:t>
            </a:fld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37BF515-6511-42D6-A278-4EE0EC519319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51" r:id="rId11"/>
    <p:sldLayoutId id="2147483946" r:id="rId12"/>
    <p:sldLayoutId id="2147483952" r:id="rId13"/>
    <p:sldLayoutId id="2147483947" r:id="rId14"/>
    <p:sldLayoutId id="2147483948" r:id="rId15"/>
    <p:sldLayoutId id="2147483949" r:id="rId16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w Cen MT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w Cen MT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w Cen MT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w Cen M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ctrTitle"/>
          </p:nvPr>
        </p:nvSpPr>
        <p:spPr>
          <a:xfrm>
            <a:off x="1506538" y="2405063"/>
            <a:ext cx="7767637" cy="1646237"/>
          </a:xfrm>
        </p:spPr>
        <p:txBody>
          <a:bodyPr/>
          <a:lstStyle/>
          <a:p>
            <a:pPr eaLnBrk="1" hangingPunct="1"/>
            <a:r>
              <a:rPr lang="fr-FR" altLang="fr-FR" b="1" smtClean="0"/>
              <a:t>The BEPS action plan: French anticipation and European adjustments</a:t>
            </a:r>
            <a:endParaRPr lang="fr-FR" altLang="fr-FR" smtClean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6538" y="4051300"/>
            <a:ext cx="7767637" cy="1096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fr-FR" dirty="0" smtClean="0"/>
              <a:t>Master 2 DFA – Rennes Law </a:t>
            </a:r>
            <a:r>
              <a:rPr lang="fr-FR" dirty="0" err="1" smtClean="0"/>
              <a:t>School</a:t>
            </a: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fr-FR" dirty="0" smtClean="0"/>
              <a:t>16 </a:t>
            </a:r>
            <a:r>
              <a:rPr lang="fr-FR" dirty="0" err="1" smtClean="0"/>
              <a:t>June</a:t>
            </a:r>
            <a:r>
              <a:rPr lang="fr-FR" dirty="0" smtClean="0"/>
              <a:t> 2016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56288"/>
            <a:ext cx="1506538" cy="862012"/>
          </a:xfrm>
          <a:prstGeom prst="rect">
            <a:avLst/>
          </a:prstGeo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  <a:effectLst/>
        </p:spPr>
      </p:pic>
      <p:pic>
        <p:nvPicPr>
          <p:cNvPr id="10" name="Picture 2" descr="http://cle-beaulieu.univ-rennes1.fr/zfiles/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9375" y="5772150"/>
            <a:ext cx="1627188" cy="836613"/>
          </a:xfrm>
          <a:prstGeom prst="rect">
            <a:avLst/>
          </a:prstGeo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  <a:effectLst/>
        </p:spPr>
      </p:pic>
      <p:pic>
        <p:nvPicPr>
          <p:cNvPr id="5126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6121400"/>
            <a:ext cx="1855787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>
          <a:xfrm>
            <a:off x="677863" y="211138"/>
            <a:ext cx="8596312" cy="1320800"/>
          </a:xfrm>
        </p:spPr>
        <p:txBody>
          <a:bodyPr/>
          <a:lstStyle/>
          <a:p>
            <a:pPr eaLnBrk="1" hangingPunct="1"/>
            <a:r>
              <a:rPr lang="fr-FR" altLang="fr-FR" dirty="0" smtClean="0"/>
              <a:t>Introduction: the BEPS Project </a:t>
            </a: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228837207"/>
              </p:ext>
            </p:extLst>
          </p:nvPr>
        </p:nvGraphicFramePr>
        <p:xfrm>
          <a:off x="266701" y="1152525"/>
          <a:ext cx="9007302" cy="5067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Connecteur droit 4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677863" y="211138"/>
            <a:ext cx="8596312" cy="1320800"/>
          </a:xfrm>
        </p:spPr>
        <p:txBody>
          <a:bodyPr/>
          <a:lstStyle/>
          <a:p>
            <a:pPr eaLnBrk="1" hangingPunct="1"/>
            <a:r>
              <a:rPr lang="fr-FR" altLang="fr-FR" dirty="0" smtClean="0"/>
              <a:t>Introduction: the BEPS Project</a:t>
            </a:r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à coins arrondis 22"/>
          <p:cNvSpPr/>
          <p:nvPr/>
        </p:nvSpPr>
        <p:spPr bwMode="ltGray">
          <a:xfrm>
            <a:off x="1243013" y="1138238"/>
            <a:ext cx="1692275" cy="145256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2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Neutralise the effect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of hybrid mismatch arrangements</a:t>
            </a:r>
          </a:p>
        </p:txBody>
      </p:sp>
      <p:sp>
        <p:nvSpPr>
          <p:cNvPr id="24" name="Rectangle à coins arrondis 23"/>
          <p:cNvSpPr/>
          <p:nvPr/>
        </p:nvSpPr>
        <p:spPr bwMode="ltGray">
          <a:xfrm>
            <a:off x="2978150" y="1138238"/>
            <a:ext cx="1584325" cy="145256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4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Limit base erosion via interest deductions and other financial payments</a:t>
            </a:r>
          </a:p>
        </p:txBody>
      </p:sp>
      <p:sp>
        <p:nvSpPr>
          <p:cNvPr id="31" name="Rectangle à coins arrondis 30"/>
          <p:cNvSpPr/>
          <p:nvPr/>
        </p:nvSpPr>
        <p:spPr bwMode="ltGray">
          <a:xfrm>
            <a:off x="4638675" y="1138238"/>
            <a:ext cx="1066800" cy="145256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3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Strengthen CFC rules</a:t>
            </a:r>
          </a:p>
        </p:txBody>
      </p:sp>
      <p:sp>
        <p:nvSpPr>
          <p:cNvPr id="32" name="Rectangle à coins arrondis 31"/>
          <p:cNvSpPr/>
          <p:nvPr/>
        </p:nvSpPr>
        <p:spPr bwMode="ltGray">
          <a:xfrm>
            <a:off x="5781675" y="1138238"/>
            <a:ext cx="2338388" cy="145256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5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Counter harmful tax practices more effectively, taking into account transparency and substance </a:t>
            </a:r>
          </a:p>
        </p:txBody>
      </p:sp>
      <p:sp>
        <p:nvSpPr>
          <p:cNvPr id="33" name="Rectangle à coins arrondis 32"/>
          <p:cNvSpPr/>
          <p:nvPr/>
        </p:nvSpPr>
        <p:spPr bwMode="ltGray">
          <a:xfrm>
            <a:off x="1262063" y="2895600"/>
            <a:ext cx="1090612" cy="167640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6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Prevent treaty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abuse</a:t>
            </a:r>
          </a:p>
        </p:txBody>
      </p:sp>
      <p:sp>
        <p:nvSpPr>
          <p:cNvPr id="7177" name="ZoneTexte 33"/>
          <p:cNvSpPr txBox="1">
            <a:spLocks noChangeArrowheads="1"/>
          </p:cNvSpPr>
          <p:nvPr/>
        </p:nvSpPr>
        <p:spPr bwMode="auto">
          <a:xfrm rot="-5400000">
            <a:off x="476250" y="1951038"/>
            <a:ext cx="9144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indent="-2730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lang="en-GB" altLang="fr-FR" sz="1600" b="1">
                <a:solidFill>
                  <a:schemeClr val="tx1"/>
                </a:solidFill>
              </a:rPr>
              <a:t>1-Coherence</a:t>
            </a:r>
          </a:p>
        </p:txBody>
      </p:sp>
      <p:sp>
        <p:nvSpPr>
          <p:cNvPr id="7178" name="ZoneTexte 34"/>
          <p:cNvSpPr txBox="1">
            <a:spLocks noChangeArrowheads="1"/>
          </p:cNvSpPr>
          <p:nvPr/>
        </p:nvSpPr>
        <p:spPr bwMode="auto">
          <a:xfrm rot="-5400000">
            <a:off x="466725" y="3705225"/>
            <a:ext cx="914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indent="-2730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lang="en-GB" altLang="fr-FR" sz="1600" b="1">
                <a:solidFill>
                  <a:schemeClr val="tx1"/>
                </a:solidFill>
              </a:rPr>
              <a:t>2-Substance</a:t>
            </a:r>
          </a:p>
        </p:txBody>
      </p:sp>
      <p:sp>
        <p:nvSpPr>
          <p:cNvPr id="36" name="Rectangle à coins arrondis 35"/>
          <p:cNvSpPr/>
          <p:nvPr/>
        </p:nvSpPr>
        <p:spPr bwMode="ltGray">
          <a:xfrm>
            <a:off x="2428875" y="2895600"/>
            <a:ext cx="1143000" cy="167640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7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Prevent the artificial avoidance of PE Status</a:t>
            </a:r>
          </a:p>
        </p:txBody>
      </p:sp>
      <p:sp>
        <p:nvSpPr>
          <p:cNvPr id="37" name="Rectangle à coins arrondis 36"/>
          <p:cNvSpPr/>
          <p:nvPr/>
        </p:nvSpPr>
        <p:spPr bwMode="ltGray">
          <a:xfrm>
            <a:off x="3633788" y="2895600"/>
            <a:ext cx="4486275" cy="1676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bg1">
                <a:alpha val="9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</a:t>
            </a:r>
            <a:r>
              <a:rPr lang="en-GB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8/9/10</a:t>
            </a:r>
            <a:endParaRPr lang="en-GB" sz="1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Assuring that TP outcomes are in line with value creation</a:t>
            </a:r>
          </a:p>
        </p:txBody>
      </p:sp>
      <p:sp>
        <p:nvSpPr>
          <p:cNvPr id="7183" name="ZoneTexte 39"/>
          <p:cNvSpPr txBox="1">
            <a:spLocks noChangeArrowheads="1"/>
          </p:cNvSpPr>
          <p:nvPr/>
        </p:nvSpPr>
        <p:spPr bwMode="auto">
          <a:xfrm rot="-5400000">
            <a:off x="476250" y="5729288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indent="-2730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lang="en-GB" altLang="fr-FR" sz="1600" b="1">
                <a:solidFill>
                  <a:schemeClr val="tx1"/>
                </a:solidFill>
              </a:rPr>
              <a:t>3- Transparency</a:t>
            </a:r>
          </a:p>
        </p:txBody>
      </p:sp>
      <p:sp>
        <p:nvSpPr>
          <p:cNvPr id="41" name="Rectangle à coins arrondis 40"/>
          <p:cNvSpPr/>
          <p:nvPr/>
        </p:nvSpPr>
        <p:spPr bwMode="ltGray">
          <a:xfrm>
            <a:off x="1262063" y="4789488"/>
            <a:ext cx="1889125" cy="1306512"/>
          </a:xfrm>
          <a:prstGeom prst="roundRect">
            <a:avLst>
              <a:gd name="adj" fmla="val 20716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bg1">
                <a:alpha val="9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11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Establish methodologies to collect and analyse data on BEPS and the actions to address it</a:t>
            </a:r>
          </a:p>
        </p:txBody>
      </p:sp>
      <p:sp>
        <p:nvSpPr>
          <p:cNvPr id="42" name="Rectangle à coins arrondis 41"/>
          <p:cNvSpPr/>
          <p:nvPr/>
        </p:nvSpPr>
        <p:spPr bwMode="ltGray">
          <a:xfrm>
            <a:off x="3151188" y="4789488"/>
            <a:ext cx="1639887" cy="1306512"/>
          </a:xfrm>
          <a:prstGeom prst="roundRect">
            <a:avLst>
              <a:gd name="adj" fmla="val 20716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bg1">
                <a:alpha val="9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12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Require taxpayers to disclose their aggressive tax planning arrangements</a:t>
            </a:r>
          </a:p>
        </p:txBody>
      </p:sp>
      <p:sp>
        <p:nvSpPr>
          <p:cNvPr id="43" name="Rectangle à coins arrondis 42"/>
          <p:cNvSpPr/>
          <p:nvPr/>
        </p:nvSpPr>
        <p:spPr bwMode="ltGray">
          <a:xfrm>
            <a:off x="4876800" y="4789488"/>
            <a:ext cx="1520825" cy="130651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13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Re-examine</a:t>
            </a: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 transfer pricing documentation</a:t>
            </a:r>
          </a:p>
        </p:txBody>
      </p:sp>
      <p:sp>
        <p:nvSpPr>
          <p:cNvPr id="44" name="Rectangle à coins arrondis 43"/>
          <p:cNvSpPr/>
          <p:nvPr/>
        </p:nvSpPr>
        <p:spPr bwMode="ltGray">
          <a:xfrm>
            <a:off x="6464300" y="4789488"/>
            <a:ext cx="1655763" cy="130651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bg1">
                <a:alpha val="9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  <a:cs typeface="Arial" panose="020B0604020202020204" pitchFamily="34" charset="0"/>
              </a:rPr>
              <a:t>Action 14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bg1"/>
                </a:solidFill>
                <a:cs typeface="Arial" panose="020B0604020202020204" pitchFamily="34" charset="0"/>
              </a:rPr>
              <a:t>Make dispute resolution mechanism more effective</a:t>
            </a:r>
          </a:p>
        </p:txBody>
      </p:sp>
      <p:sp>
        <p:nvSpPr>
          <p:cNvPr id="45" name="Rectangle à coins arrondis 44"/>
          <p:cNvSpPr/>
          <p:nvPr/>
        </p:nvSpPr>
        <p:spPr bwMode="ltGray">
          <a:xfrm rot="5400000">
            <a:off x="6049169" y="3363119"/>
            <a:ext cx="5110162" cy="660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bg1">
                <a:alpha val="9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fr-FR" sz="1200" b="1" smtClean="0">
                <a:solidFill>
                  <a:schemeClr val="bg1"/>
                </a:solidFill>
                <a:cs typeface="Arial" pitchFamily="34" charset="0"/>
              </a:rPr>
              <a:t>Action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fr-FR" sz="1200" smtClean="0">
                <a:solidFill>
                  <a:schemeClr val="bg1"/>
                </a:solidFill>
                <a:cs typeface="Arial" pitchFamily="34" charset="0"/>
              </a:rPr>
              <a:t>Address the tax challenges of the digital economy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fr-FR" sz="1200" b="1" smtClean="0">
                <a:solidFill>
                  <a:schemeClr val="bg1"/>
                </a:solidFill>
                <a:cs typeface="Arial" pitchFamily="34" charset="0"/>
              </a:rPr>
              <a:t>Published 16/09/2014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1200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1200" b="1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 bwMode="ltGray">
          <a:xfrm rot="5400000">
            <a:off x="6791326" y="3379787"/>
            <a:ext cx="5110162" cy="627063"/>
          </a:xfrm>
          <a:prstGeom prst="roundRect">
            <a:avLst/>
          </a:prstGeom>
          <a:solidFill>
            <a:schemeClr val="accent1"/>
          </a:solidFill>
          <a:ln w="9525">
            <a:solidFill>
              <a:schemeClr val="bg1">
                <a:alpha val="9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fr-FR" sz="1200" b="1" smtClean="0">
                <a:solidFill>
                  <a:schemeClr val="bg1"/>
                </a:solidFill>
                <a:cs typeface="Arial" pitchFamily="34" charset="0"/>
              </a:rPr>
              <a:t>Action 15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fr-FR" sz="1200" smtClean="0">
                <a:solidFill>
                  <a:schemeClr val="bg1"/>
                </a:solidFill>
                <a:cs typeface="Arial" pitchFamily="34" charset="0"/>
              </a:rPr>
              <a:t>Develop a multilateral instrument</a:t>
            </a:r>
            <a:r>
              <a:rPr lang="en-GB" altLang="fr-FR" sz="1200" b="1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fr-FR" sz="1200" b="1" smtClean="0">
                <a:solidFill>
                  <a:schemeClr val="bg1"/>
                </a:solidFill>
                <a:cs typeface="Arial" pitchFamily="34" charset="0"/>
              </a:rPr>
              <a:t>Feasability report Published 16/09/2014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1200" b="1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3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>
          <a:xfrm>
            <a:off x="677863" y="211138"/>
            <a:ext cx="8596312" cy="1320800"/>
          </a:xfrm>
        </p:spPr>
        <p:txBody>
          <a:bodyPr/>
          <a:lstStyle/>
          <a:p>
            <a:pPr eaLnBrk="1" hangingPunct="1"/>
            <a:r>
              <a:rPr lang="fr-FR" altLang="fr-FR" dirty="0" smtClean="0"/>
              <a:t>Introduction: BEPS </a:t>
            </a:r>
            <a:r>
              <a:rPr lang="fr-FR" altLang="fr-FR" dirty="0" err="1" smtClean="0"/>
              <a:t>envisaged</a:t>
            </a:r>
            <a:r>
              <a:rPr lang="fr-FR" altLang="fr-FR" dirty="0" smtClean="0"/>
              <a:t> solutions ?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900488" y="1163638"/>
            <a:ext cx="5672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2000" dirty="0" smtClean="0">
                <a:solidFill>
                  <a:schemeClr val="tx1"/>
                </a:solidFill>
              </a:rPr>
              <a:t>Reflect </a:t>
            </a:r>
            <a:r>
              <a:rPr lang="en-US" altLang="fr-FR" sz="2000" dirty="0">
                <a:solidFill>
                  <a:schemeClr val="tx1"/>
                </a:solidFill>
              </a:rPr>
              <a:t>commitments to </a:t>
            </a:r>
            <a:r>
              <a:rPr lang="en-US" altLang="fr-FR" sz="2000" dirty="0" smtClean="0">
                <a:solidFill>
                  <a:schemeClr val="tx1"/>
                </a:solidFill>
              </a:rPr>
              <a:t>implement standards proposed in final reports. </a:t>
            </a:r>
            <a:endParaRPr lang="fr-FR" altLang="fr-FR" sz="2000" dirty="0">
              <a:solidFill>
                <a:srgbClr val="FF0000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900488" y="2652713"/>
            <a:ext cx="56721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2000" dirty="0">
                <a:solidFill>
                  <a:schemeClr val="tx1"/>
                </a:solidFill>
              </a:rPr>
              <a:t>Reflect the agreement on “general tax policy direction” </a:t>
            </a:r>
            <a:r>
              <a:rPr lang="en-US" altLang="fr-FR" sz="2000" dirty="0" smtClean="0">
                <a:solidFill>
                  <a:schemeClr val="tx1"/>
                </a:solidFill>
              </a:rPr>
              <a:t>which finally aims at becoming “</a:t>
            </a:r>
            <a:r>
              <a:rPr lang="en-US" altLang="fr-FR" sz="2000" dirty="0">
                <a:solidFill>
                  <a:schemeClr val="tx1"/>
                </a:solidFill>
              </a:rPr>
              <a:t>Minimum standards</a:t>
            </a:r>
            <a:r>
              <a:rPr lang="en-US" altLang="fr-FR" sz="2000" dirty="0" smtClean="0">
                <a:solidFill>
                  <a:schemeClr val="tx1"/>
                </a:solidFill>
              </a:rPr>
              <a:t>”.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3900487" y="5465137"/>
            <a:ext cx="56721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lv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None/>
            </a:pPr>
            <a:r>
              <a:rPr lang="en-US" sz="2000" dirty="0" smtClean="0">
                <a:solidFill>
                  <a:schemeClr val="tx1"/>
                </a:solidFill>
                <a:sym typeface="Rokkitt"/>
              </a:rPr>
              <a:t>Reflects </a:t>
            </a:r>
            <a:r>
              <a:rPr lang="en-US" sz="2000" dirty="0">
                <a:solidFill>
                  <a:schemeClr val="tx1"/>
                </a:solidFill>
                <a:sym typeface="Rokkitt"/>
              </a:rPr>
              <a:t>the </a:t>
            </a:r>
            <a:r>
              <a:rPr lang="en-US" sz="2000" dirty="0" smtClean="0">
                <a:solidFill>
                  <a:schemeClr val="tx1"/>
                </a:solidFill>
                <a:sym typeface="Rokkitt"/>
              </a:rPr>
              <a:t>need </a:t>
            </a:r>
            <a:r>
              <a:rPr lang="en-US" sz="2000" dirty="0">
                <a:solidFill>
                  <a:schemeClr val="tx1"/>
                </a:solidFill>
                <a:sym typeface="Rokkitt"/>
              </a:rPr>
              <a:t>to fill loopholes in current international standards  (e.g. OECD Model Convention).</a:t>
            </a:r>
          </a:p>
        </p:txBody>
      </p:sp>
      <p:grpSp>
        <p:nvGrpSpPr>
          <p:cNvPr id="8198" name="Groupe 7"/>
          <p:cNvGrpSpPr>
            <a:grpSpLocks/>
          </p:cNvGrpSpPr>
          <p:nvPr/>
        </p:nvGrpSpPr>
        <p:grpSpPr bwMode="auto">
          <a:xfrm>
            <a:off x="811213" y="1163638"/>
            <a:ext cx="2333625" cy="1096962"/>
            <a:chOff x="4769405" y="686920"/>
            <a:chExt cx="3200876" cy="1165703"/>
          </a:xfrm>
        </p:grpSpPr>
        <p:sp>
          <p:nvSpPr>
            <p:cNvPr id="9" name="Rectangle à coins arrondis 8"/>
            <p:cNvSpPr/>
            <p:nvPr/>
          </p:nvSpPr>
          <p:spPr>
            <a:xfrm>
              <a:off x="4769405" y="686920"/>
              <a:ext cx="3200876" cy="1165703"/>
            </a:xfrm>
            <a:prstGeom prst="snip2Diag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4826019" y="744277"/>
              <a:ext cx="3087648" cy="1050988"/>
            </a:xfrm>
            <a:prstGeom prst="snip2Diag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114300" tIns="114300" rIns="114300" bIns="114300" spcCol="1270" anchor="ctr"/>
            <a:lstStyle/>
            <a:p>
              <a:pPr algn="ctr" defTabSz="13335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2400" dirty="0"/>
                <a:t>Minimum standards</a:t>
              </a:r>
            </a:p>
          </p:txBody>
        </p:sp>
      </p:grpSp>
      <p:grpSp>
        <p:nvGrpSpPr>
          <p:cNvPr id="8199" name="Groupe 16"/>
          <p:cNvGrpSpPr>
            <a:grpSpLocks/>
          </p:cNvGrpSpPr>
          <p:nvPr/>
        </p:nvGrpSpPr>
        <p:grpSpPr bwMode="auto">
          <a:xfrm>
            <a:off x="873125" y="4060825"/>
            <a:ext cx="2292350" cy="1044575"/>
            <a:chOff x="4740587" y="2010681"/>
            <a:chExt cx="3200876" cy="1165703"/>
          </a:xfrm>
        </p:grpSpPr>
        <p:sp>
          <p:nvSpPr>
            <p:cNvPr id="18" name="Rectangle à coins arrondis 17"/>
            <p:cNvSpPr/>
            <p:nvPr/>
          </p:nvSpPr>
          <p:spPr>
            <a:xfrm>
              <a:off x="4740587" y="2010681"/>
              <a:ext cx="3200876" cy="1165703"/>
            </a:xfrm>
            <a:prstGeom prst="snip2Diag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4798221" y="2067372"/>
              <a:ext cx="3085609" cy="1052322"/>
            </a:xfrm>
            <a:prstGeom prst="snip2Diag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114300" tIns="114300" rIns="114300" bIns="114300" anchor="ctr"/>
            <a:lstStyle>
              <a:lvl1pPr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Rockwell" pitchFamily="18" charset="0"/>
                </a:defRPr>
              </a:lvl1pPr>
              <a:lvl2pPr marL="742950" indent="-285750"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Rockwell" pitchFamily="18" charset="0"/>
                </a:defRPr>
              </a:lvl2pPr>
              <a:lvl3pPr marL="1143000" indent="-228600"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Rockwell" pitchFamily="18" charset="0"/>
                </a:defRPr>
              </a:lvl3pPr>
              <a:lvl4pPr marL="1600200" indent="-228600"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4pPr>
              <a:lvl5pPr marL="2057400" indent="-228600"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5pPr>
              <a:lvl6pPr marL="2514600" indent="-228600" defTabSz="13335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6pPr>
              <a:lvl7pPr marL="2971800" indent="-228600" defTabSz="13335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7pPr>
              <a:lvl8pPr marL="3429000" indent="-228600" defTabSz="13335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8pPr>
              <a:lvl9pPr marL="3886200" indent="-228600" defTabSz="13335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lang="en-US" altLang="fr-FR" sz="2400" smtClean="0">
                  <a:solidFill>
                    <a:srgbClr val="000000"/>
                  </a:solidFill>
                  <a:cs typeface="Arial" pitchFamily="34" charset="0"/>
                </a:rPr>
                <a:t>Best practices</a:t>
              </a:r>
              <a:endParaRPr lang="fr-FR" altLang="fr-FR" sz="2400" smtClean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pSp>
        <p:nvGrpSpPr>
          <p:cNvPr id="8200" name="Groupe 19"/>
          <p:cNvGrpSpPr>
            <a:grpSpLocks/>
          </p:cNvGrpSpPr>
          <p:nvPr/>
        </p:nvGrpSpPr>
        <p:grpSpPr bwMode="auto">
          <a:xfrm>
            <a:off x="873125" y="5424488"/>
            <a:ext cx="2333625" cy="1096962"/>
            <a:chOff x="-12016376" y="3786140"/>
            <a:chExt cx="3200876" cy="1165703"/>
          </a:xfrm>
        </p:grpSpPr>
        <p:sp>
          <p:nvSpPr>
            <p:cNvPr id="21" name="Rectangle à coins arrondis 20"/>
            <p:cNvSpPr/>
            <p:nvPr/>
          </p:nvSpPr>
          <p:spPr>
            <a:xfrm>
              <a:off x="-12016376" y="3786140"/>
              <a:ext cx="3200876" cy="1165703"/>
            </a:xfrm>
            <a:prstGeom prst="snip2Diag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-11959762" y="3843497"/>
              <a:ext cx="3087648" cy="1050988"/>
            </a:xfrm>
            <a:prstGeom prst="snip2Diag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114300" tIns="114300" rIns="114300" bIns="114300" anchor="ctr"/>
            <a:lstStyle>
              <a:lvl1pPr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Rockwell" pitchFamily="18" charset="0"/>
                </a:defRPr>
              </a:lvl1pPr>
              <a:lvl2pPr marL="742950" indent="-285750"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Rockwell" pitchFamily="18" charset="0"/>
                </a:defRPr>
              </a:lvl2pPr>
              <a:lvl3pPr marL="1143000" indent="-228600"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Rockwell" pitchFamily="18" charset="0"/>
                </a:defRPr>
              </a:lvl3pPr>
              <a:lvl4pPr marL="1600200" indent="-228600"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4pPr>
              <a:lvl5pPr marL="2057400" indent="-228600" defTabSz="13335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5pPr>
              <a:lvl6pPr marL="2514600" indent="-228600" defTabSz="13335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6pPr>
              <a:lvl7pPr marL="2971800" indent="-228600" defTabSz="13335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7pPr>
              <a:lvl8pPr marL="3429000" indent="-228600" defTabSz="13335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8pPr>
              <a:lvl9pPr marL="3886200" indent="-228600" defTabSz="13335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lang="fr-FR" altLang="fr-FR" sz="2000" smtClean="0">
                  <a:solidFill>
                    <a:srgbClr val="000000"/>
                  </a:solidFill>
                  <a:cs typeface="Arial" pitchFamily="34" charset="0"/>
                </a:rPr>
                <a:t>Reinforcement of international standards</a:t>
              </a:r>
              <a:endParaRPr lang="en-GB" altLang="fr-FR" sz="2000" smtClean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pSp>
        <p:nvGrpSpPr>
          <p:cNvPr id="8201" name="Groupe 19"/>
          <p:cNvGrpSpPr>
            <a:grpSpLocks/>
          </p:cNvGrpSpPr>
          <p:nvPr/>
        </p:nvGrpSpPr>
        <p:grpSpPr bwMode="auto">
          <a:xfrm>
            <a:off x="831850" y="2576513"/>
            <a:ext cx="2333625" cy="1096962"/>
            <a:chOff x="4769405" y="1806504"/>
            <a:chExt cx="3200876" cy="1165703"/>
          </a:xfrm>
        </p:grpSpPr>
        <p:sp>
          <p:nvSpPr>
            <p:cNvPr id="16" name="Rectangle à coins arrondis 20"/>
            <p:cNvSpPr/>
            <p:nvPr/>
          </p:nvSpPr>
          <p:spPr>
            <a:xfrm>
              <a:off x="4769405" y="1806504"/>
              <a:ext cx="3200876" cy="1165703"/>
            </a:xfrm>
            <a:prstGeom prst="snip2Diag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7" name="Rectangle 21"/>
            <p:cNvSpPr/>
            <p:nvPr/>
          </p:nvSpPr>
          <p:spPr>
            <a:xfrm>
              <a:off x="4826019" y="1863861"/>
              <a:ext cx="3087648" cy="1050988"/>
            </a:xfrm>
            <a:prstGeom prst="snip2Diag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114300" tIns="114300" rIns="114300" bIns="114300" spcCol="1270" anchor="ctr"/>
            <a:lstStyle/>
            <a:p>
              <a:pPr algn="ctr" defTabSz="13335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2400" dirty="0"/>
                <a:t>Common </a:t>
              </a:r>
              <a:r>
                <a:rPr lang="en-GB" sz="2400" dirty="0"/>
                <a:t>approaches</a:t>
              </a:r>
            </a:p>
          </p:txBody>
        </p:sp>
      </p:grpSp>
      <p:sp>
        <p:nvSpPr>
          <p:cNvPr id="8202" name="Rectangle 6"/>
          <p:cNvSpPr>
            <a:spLocks noChangeArrowheads="1"/>
          </p:cNvSpPr>
          <p:nvPr/>
        </p:nvSpPr>
        <p:spPr bwMode="auto">
          <a:xfrm>
            <a:off x="3900488" y="4229169"/>
            <a:ext cx="5672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lv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None/>
            </a:pPr>
            <a:r>
              <a:rPr lang="en-US" sz="2000" dirty="0" smtClean="0">
                <a:solidFill>
                  <a:schemeClr val="tx1"/>
                </a:solidFill>
                <a:sym typeface="Rokkitt"/>
              </a:rPr>
              <a:t>Proposed </a:t>
            </a:r>
            <a:r>
              <a:rPr lang="en-US" sz="2000" dirty="0">
                <a:solidFill>
                  <a:schemeClr val="tx1"/>
                </a:solidFill>
                <a:sym typeface="Rokkitt"/>
              </a:rPr>
              <a:t>when negotiators </a:t>
            </a:r>
            <a:r>
              <a:rPr lang="en-US" sz="2000" dirty="0" smtClean="0">
                <a:solidFill>
                  <a:schemeClr val="tx1"/>
                </a:solidFill>
                <a:sym typeface="Rokkitt"/>
              </a:rPr>
              <a:t>fail </a:t>
            </a:r>
            <a:r>
              <a:rPr lang="en-US" sz="2000" dirty="0">
                <a:solidFill>
                  <a:schemeClr val="tx1"/>
                </a:solidFill>
                <a:sym typeface="Rokkitt"/>
              </a:rPr>
              <a:t>to reach a consensus.</a:t>
            </a:r>
          </a:p>
        </p:txBody>
      </p:sp>
      <p:cxnSp>
        <p:nvCxnSpPr>
          <p:cNvPr id="20" name="Connecteur droit 19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4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xfrm>
            <a:off x="677863" y="211138"/>
            <a:ext cx="8596312" cy="1320800"/>
          </a:xfrm>
        </p:spPr>
        <p:txBody>
          <a:bodyPr/>
          <a:lstStyle/>
          <a:p>
            <a:pPr eaLnBrk="1" hangingPunct="1"/>
            <a:r>
              <a:rPr lang="fr-FR" altLang="fr-FR" dirty="0" smtClean="0"/>
              <a:t>Introduction : </a:t>
            </a:r>
            <a:r>
              <a:rPr lang="fr-FR" altLang="fr-FR" dirty="0" err="1" smtClean="0"/>
              <a:t>European</a:t>
            </a:r>
            <a:r>
              <a:rPr lang="fr-FR" altLang="fr-FR" dirty="0" smtClean="0"/>
              <a:t> Union </a:t>
            </a:r>
            <a:r>
              <a:rPr lang="fr-FR" altLang="fr-FR" dirty="0" err="1" smtClean="0"/>
              <a:t>reaction</a:t>
            </a:r>
            <a:endParaRPr lang="fr-FR" altLang="fr-FR" dirty="0" smtClean="0"/>
          </a:p>
        </p:txBody>
      </p:sp>
      <p:pic>
        <p:nvPicPr>
          <p:cNvPr id="9220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558925"/>
            <a:ext cx="4538662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AutoShape 2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9222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>
              <a:solidFill>
                <a:schemeClr val="tx1"/>
              </a:solidFill>
            </a:endParaRPr>
          </a:p>
        </p:txBody>
      </p:sp>
      <p:pic>
        <p:nvPicPr>
          <p:cNvPr id="9223" name="Picture 5" descr="C:\Users\FR013481\Desktop\eu-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247650"/>
            <a:ext cx="5470525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ZoneTexte 6"/>
          <p:cNvSpPr txBox="1">
            <a:spLocks noChangeArrowheads="1"/>
          </p:cNvSpPr>
          <p:nvPr/>
        </p:nvSpPr>
        <p:spPr bwMode="auto">
          <a:xfrm>
            <a:off x="5838825" y="4810125"/>
            <a:ext cx="1019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France</a:t>
            </a:r>
          </a:p>
        </p:txBody>
      </p:sp>
      <p:sp>
        <p:nvSpPr>
          <p:cNvPr id="9225" name="ZoneTexte 9"/>
          <p:cNvSpPr txBox="1">
            <a:spLocks noChangeArrowheads="1"/>
          </p:cNvSpPr>
          <p:nvPr/>
        </p:nvSpPr>
        <p:spPr bwMode="auto">
          <a:xfrm>
            <a:off x="6619875" y="4171950"/>
            <a:ext cx="1019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Germany</a:t>
            </a:r>
          </a:p>
        </p:txBody>
      </p:sp>
      <p:sp>
        <p:nvSpPr>
          <p:cNvPr id="9226" name="Rectangle 8"/>
          <p:cNvSpPr>
            <a:spLocks noChangeArrowheads="1"/>
          </p:cNvSpPr>
          <p:nvPr/>
        </p:nvSpPr>
        <p:spPr bwMode="auto">
          <a:xfrm>
            <a:off x="5151438" y="5692775"/>
            <a:ext cx="641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Spain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4779963" y="6000750"/>
            <a:ext cx="87471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Portugal</a:t>
            </a:r>
          </a:p>
        </p:txBody>
      </p:sp>
      <p:sp>
        <p:nvSpPr>
          <p:cNvPr id="9228" name="ZoneTexte 12"/>
          <p:cNvSpPr txBox="1">
            <a:spLocks noChangeArrowheads="1"/>
          </p:cNvSpPr>
          <p:nvPr/>
        </p:nvSpPr>
        <p:spPr bwMode="auto">
          <a:xfrm>
            <a:off x="5329238" y="3802063"/>
            <a:ext cx="1019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United Kingdom</a:t>
            </a:r>
          </a:p>
        </p:txBody>
      </p:sp>
      <p:sp>
        <p:nvSpPr>
          <p:cNvPr id="9229" name="ZoneTexte 13"/>
          <p:cNvSpPr txBox="1">
            <a:spLocks noChangeArrowheads="1"/>
          </p:cNvSpPr>
          <p:nvPr/>
        </p:nvSpPr>
        <p:spPr bwMode="auto">
          <a:xfrm>
            <a:off x="4508500" y="3910013"/>
            <a:ext cx="1019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Ireland</a:t>
            </a:r>
          </a:p>
        </p:txBody>
      </p:sp>
      <p:sp>
        <p:nvSpPr>
          <p:cNvPr id="9230" name="ZoneTexte 14"/>
          <p:cNvSpPr txBox="1">
            <a:spLocks noChangeArrowheads="1"/>
          </p:cNvSpPr>
          <p:nvPr/>
        </p:nvSpPr>
        <p:spPr bwMode="auto">
          <a:xfrm>
            <a:off x="5838825" y="4297363"/>
            <a:ext cx="1019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Belgium</a:t>
            </a:r>
          </a:p>
        </p:txBody>
      </p:sp>
      <p:sp>
        <p:nvSpPr>
          <p:cNvPr id="9231" name="ZoneTexte 15"/>
          <p:cNvSpPr txBox="1">
            <a:spLocks noChangeArrowheads="1"/>
          </p:cNvSpPr>
          <p:nvPr/>
        </p:nvSpPr>
        <p:spPr bwMode="auto">
          <a:xfrm>
            <a:off x="6119813" y="4017963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Netherlands</a:t>
            </a:r>
          </a:p>
        </p:txBody>
      </p:sp>
      <p:sp>
        <p:nvSpPr>
          <p:cNvPr id="9232" name="ZoneTexte 16"/>
          <p:cNvSpPr txBox="1">
            <a:spLocks noChangeArrowheads="1"/>
          </p:cNvSpPr>
          <p:nvPr/>
        </p:nvSpPr>
        <p:spPr bwMode="auto">
          <a:xfrm>
            <a:off x="6519863" y="3284538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Denmark</a:t>
            </a:r>
          </a:p>
        </p:txBody>
      </p:sp>
      <p:sp>
        <p:nvSpPr>
          <p:cNvPr id="9233" name="ZoneTexte 17"/>
          <p:cNvSpPr txBox="1">
            <a:spLocks noChangeArrowheads="1"/>
          </p:cNvSpPr>
          <p:nvPr/>
        </p:nvSpPr>
        <p:spPr bwMode="auto">
          <a:xfrm>
            <a:off x="8745538" y="1812925"/>
            <a:ext cx="14763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Finland</a:t>
            </a:r>
          </a:p>
        </p:txBody>
      </p:sp>
      <p:sp>
        <p:nvSpPr>
          <p:cNvPr id="9234" name="ZoneTexte 18"/>
          <p:cNvSpPr txBox="1">
            <a:spLocks noChangeArrowheads="1"/>
          </p:cNvSpPr>
          <p:nvPr/>
        </p:nvSpPr>
        <p:spPr bwMode="auto">
          <a:xfrm>
            <a:off x="7258050" y="1941513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Sweden</a:t>
            </a:r>
          </a:p>
        </p:txBody>
      </p:sp>
      <p:sp>
        <p:nvSpPr>
          <p:cNvPr id="9235" name="ZoneTexte 19"/>
          <p:cNvSpPr txBox="1">
            <a:spLocks noChangeArrowheads="1"/>
          </p:cNvSpPr>
          <p:nvPr/>
        </p:nvSpPr>
        <p:spPr bwMode="auto">
          <a:xfrm>
            <a:off x="8632825" y="2825750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Estonia</a:t>
            </a:r>
          </a:p>
        </p:txBody>
      </p:sp>
      <p:sp>
        <p:nvSpPr>
          <p:cNvPr id="9236" name="ZoneTexte 20"/>
          <p:cNvSpPr txBox="1">
            <a:spLocks noChangeArrowheads="1"/>
          </p:cNvSpPr>
          <p:nvPr/>
        </p:nvSpPr>
        <p:spPr bwMode="auto">
          <a:xfrm>
            <a:off x="8734425" y="3130550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Latvia</a:t>
            </a:r>
          </a:p>
        </p:txBody>
      </p:sp>
      <p:sp>
        <p:nvSpPr>
          <p:cNvPr id="9237" name="ZoneTexte 21"/>
          <p:cNvSpPr txBox="1">
            <a:spLocks noChangeArrowheads="1"/>
          </p:cNvSpPr>
          <p:nvPr/>
        </p:nvSpPr>
        <p:spPr bwMode="auto">
          <a:xfrm>
            <a:off x="8401050" y="3436938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Lithuania</a:t>
            </a:r>
          </a:p>
        </p:txBody>
      </p:sp>
      <p:sp>
        <p:nvSpPr>
          <p:cNvPr id="9238" name="ZoneTexte 22"/>
          <p:cNvSpPr txBox="1">
            <a:spLocks noChangeArrowheads="1"/>
          </p:cNvSpPr>
          <p:nvPr/>
        </p:nvSpPr>
        <p:spPr bwMode="auto">
          <a:xfrm>
            <a:off x="7797800" y="4017963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Poland</a:t>
            </a:r>
          </a:p>
        </p:txBody>
      </p:sp>
      <p:sp>
        <p:nvSpPr>
          <p:cNvPr id="9239" name="ZoneTexte 23"/>
          <p:cNvSpPr txBox="1">
            <a:spLocks noChangeArrowheads="1"/>
          </p:cNvSpPr>
          <p:nvPr/>
        </p:nvSpPr>
        <p:spPr bwMode="auto">
          <a:xfrm>
            <a:off x="7258050" y="4371975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Czech Republic</a:t>
            </a:r>
          </a:p>
        </p:txBody>
      </p:sp>
      <p:sp>
        <p:nvSpPr>
          <p:cNvPr id="9240" name="ZoneTexte 24"/>
          <p:cNvSpPr txBox="1">
            <a:spLocks noChangeArrowheads="1"/>
          </p:cNvSpPr>
          <p:nvPr/>
        </p:nvSpPr>
        <p:spPr bwMode="auto">
          <a:xfrm>
            <a:off x="7402513" y="4587875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Slovakia</a:t>
            </a:r>
          </a:p>
        </p:txBody>
      </p:sp>
      <p:sp>
        <p:nvSpPr>
          <p:cNvPr id="9241" name="ZoneTexte 25"/>
          <p:cNvSpPr txBox="1">
            <a:spLocks noChangeArrowheads="1"/>
          </p:cNvSpPr>
          <p:nvPr/>
        </p:nvSpPr>
        <p:spPr bwMode="auto">
          <a:xfrm>
            <a:off x="7519988" y="4781550"/>
            <a:ext cx="14763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Hungary</a:t>
            </a:r>
          </a:p>
        </p:txBody>
      </p:sp>
      <p:sp>
        <p:nvSpPr>
          <p:cNvPr id="9242" name="ZoneTexte 26"/>
          <p:cNvSpPr txBox="1">
            <a:spLocks noChangeArrowheads="1"/>
          </p:cNvSpPr>
          <p:nvPr/>
        </p:nvSpPr>
        <p:spPr bwMode="auto">
          <a:xfrm>
            <a:off x="6791325" y="4656138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Austria</a:t>
            </a:r>
          </a:p>
        </p:txBody>
      </p:sp>
      <p:sp>
        <p:nvSpPr>
          <p:cNvPr id="9243" name="ZoneTexte 27"/>
          <p:cNvSpPr txBox="1">
            <a:spLocks noChangeArrowheads="1"/>
          </p:cNvSpPr>
          <p:nvPr/>
        </p:nvSpPr>
        <p:spPr bwMode="auto">
          <a:xfrm>
            <a:off x="7197725" y="4959350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Croatia</a:t>
            </a:r>
          </a:p>
        </p:txBody>
      </p:sp>
      <p:sp>
        <p:nvSpPr>
          <p:cNvPr id="9244" name="ZoneTexte 28"/>
          <p:cNvSpPr txBox="1">
            <a:spLocks noChangeArrowheads="1"/>
          </p:cNvSpPr>
          <p:nvPr/>
        </p:nvSpPr>
        <p:spPr bwMode="auto">
          <a:xfrm>
            <a:off x="6791325" y="4808538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Slovenia</a:t>
            </a:r>
          </a:p>
        </p:txBody>
      </p:sp>
      <p:sp>
        <p:nvSpPr>
          <p:cNvPr id="9245" name="ZoneTexte 29"/>
          <p:cNvSpPr txBox="1">
            <a:spLocks noChangeArrowheads="1"/>
          </p:cNvSpPr>
          <p:nvPr/>
        </p:nvSpPr>
        <p:spPr bwMode="auto">
          <a:xfrm>
            <a:off x="7054850" y="5314950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Italy</a:t>
            </a:r>
          </a:p>
        </p:txBody>
      </p:sp>
      <p:sp>
        <p:nvSpPr>
          <p:cNvPr id="9246" name="ZoneTexte 30"/>
          <p:cNvSpPr txBox="1">
            <a:spLocks noChangeArrowheads="1"/>
          </p:cNvSpPr>
          <p:nvPr/>
        </p:nvSpPr>
        <p:spPr bwMode="auto">
          <a:xfrm>
            <a:off x="7258050" y="6369050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Malta</a:t>
            </a:r>
          </a:p>
        </p:txBody>
      </p:sp>
      <p:sp>
        <p:nvSpPr>
          <p:cNvPr id="9247" name="ZoneTexte 31"/>
          <p:cNvSpPr txBox="1">
            <a:spLocks noChangeArrowheads="1"/>
          </p:cNvSpPr>
          <p:nvPr/>
        </p:nvSpPr>
        <p:spPr bwMode="auto">
          <a:xfrm>
            <a:off x="8505825" y="5395913"/>
            <a:ext cx="14763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Bulgaria</a:t>
            </a:r>
          </a:p>
        </p:txBody>
      </p:sp>
      <p:sp>
        <p:nvSpPr>
          <p:cNvPr id="9248" name="ZoneTexte 32"/>
          <p:cNvSpPr txBox="1">
            <a:spLocks noChangeArrowheads="1"/>
          </p:cNvSpPr>
          <p:nvPr/>
        </p:nvSpPr>
        <p:spPr bwMode="auto">
          <a:xfrm>
            <a:off x="8553450" y="5910263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Greece</a:t>
            </a:r>
          </a:p>
        </p:txBody>
      </p:sp>
      <p:sp>
        <p:nvSpPr>
          <p:cNvPr id="9249" name="ZoneTexte 33"/>
          <p:cNvSpPr txBox="1">
            <a:spLocks noChangeArrowheads="1"/>
          </p:cNvSpPr>
          <p:nvPr/>
        </p:nvSpPr>
        <p:spPr bwMode="auto">
          <a:xfrm>
            <a:off x="8485188" y="4968875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Romania</a:t>
            </a:r>
          </a:p>
        </p:txBody>
      </p:sp>
      <p:sp>
        <p:nvSpPr>
          <p:cNvPr id="9250" name="ZoneTexte 34"/>
          <p:cNvSpPr txBox="1">
            <a:spLocks noChangeArrowheads="1"/>
          </p:cNvSpPr>
          <p:nvPr/>
        </p:nvSpPr>
        <p:spPr bwMode="auto">
          <a:xfrm>
            <a:off x="9578975" y="6307138"/>
            <a:ext cx="1476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Cyprus</a:t>
            </a:r>
          </a:p>
        </p:txBody>
      </p:sp>
      <p:cxnSp>
        <p:nvCxnSpPr>
          <p:cNvPr id="36" name="Connecteur droit 35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5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677863" y="211138"/>
            <a:ext cx="8596312" cy="1320800"/>
          </a:xfrm>
        </p:spPr>
        <p:txBody>
          <a:bodyPr/>
          <a:lstStyle/>
          <a:p>
            <a:pPr eaLnBrk="1" hangingPunct="1"/>
            <a:r>
              <a:rPr lang="fr-FR" altLang="fr-FR" dirty="0" smtClean="0"/>
              <a:t>Introduction : </a:t>
            </a:r>
            <a:r>
              <a:rPr lang="fr-FR" altLang="fr-FR" dirty="0" err="1" smtClean="0"/>
              <a:t>European</a:t>
            </a:r>
            <a:r>
              <a:rPr lang="fr-FR" altLang="fr-FR" dirty="0" smtClean="0"/>
              <a:t> Union </a:t>
            </a:r>
            <a:r>
              <a:rPr lang="fr-FR" altLang="fr-FR" dirty="0" err="1" smtClean="0"/>
              <a:t>reaction</a:t>
            </a:r>
            <a:endParaRPr lang="fr-FR" altLang="fr-FR" dirty="0" smtClean="0"/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828675" y="1665288"/>
            <a:ext cx="9105900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2001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2000" b="1" dirty="0">
                <a:solidFill>
                  <a:schemeClr val="accent2"/>
                </a:solidFill>
              </a:rPr>
              <a:t>January 2016</a:t>
            </a:r>
            <a:r>
              <a:rPr lang="en-US" altLang="fr-FR" sz="2000" dirty="0">
                <a:solidFill>
                  <a:schemeClr val="tx1"/>
                </a:solidFill>
              </a:rPr>
              <a:t>:  publication of the Anti-Tax Avoidance Package: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1700" dirty="0">
              <a:solidFill>
                <a:schemeClr val="tx1"/>
              </a:solidFill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en-GB" altLang="fr-FR" sz="1700" dirty="0">
                <a:solidFill>
                  <a:schemeClr val="tx1"/>
                </a:solidFill>
              </a:rPr>
              <a:t>Revised</a:t>
            </a:r>
            <a:r>
              <a:rPr lang="fr-FR" altLang="fr-FR" sz="1700" dirty="0">
                <a:solidFill>
                  <a:schemeClr val="tx1"/>
                </a:solidFill>
              </a:rPr>
              <a:t> </a:t>
            </a:r>
            <a:r>
              <a:rPr lang="en-US" altLang="fr-FR" sz="1700" dirty="0">
                <a:solidFill>
                  <a:schemeClr val="tx1"/>
                </a:solidFill>
              </a:rPr>
              <a:t>Administrative Cooperation Directive</a:t>
            </a:r>
            <a:r>
              <a:rPr lang="en-US" altLang="fr-FR" sz="1700" dirty="0" smtClean="0">
                <a:solidFill>
                  <a:schemeClr val="tx1"/>
                </a:solidFill>
              </a:rPr>
              <a:t>;</a:t>
            </a:r>
          </a:p>
          <a:p>
            <a:pPr marL="914400" lvl="2" indent="0" eaLnBrk="1" hangingPunct="1">
              <a:spcBef>
                <a:spcPct val="0"/>
              </a:spcBef>
              <a:buClrTx/>
              <a:buSzTx/>
              <a:buNone/>
            </a:pPr>
            <a:endParaRPr lang="en-US" altLang="fr-FR" sz="1700" dirty="0">
              <a:solidFill>
                <a:schemeClr val="tx1"/>
              </a:solidFill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en-US" altLang="fr-FR" sz="1700" dirty="0">
                <a:solidFill>
                  <a:schemeClr val="tx1"/>
                </a:solidFill>
              </a:rPr>
              <a:t>Recommendation on Tax treaties</a:t>
            </a:r>
            <a:r>
              <a:rPr lang="en-US" altLang="fr-FR" sz="1700" dirty="0" smtClean="0">
                <a:solidFill>
                  <a:schemeClr val="tx1"/>
                </a:solidFill>
              </a:rPr>
              <a:t>;</a:t>
            </a:r>
          </a:p>
          <a:p>
            <a:pPr marL="914400" lvl="2" indent="0" eaLnBrk="1" hangingPunct="1">
              <a:spcBef>
                <a:spcPct val="0"/>
              </a:spcBef>
              <a:buClrTx/>
              <a:buSzTx/>
              <a:buNone/>
            </a:pPr>
            <a:endParaRPr lang="en-US" altLang="fr-FR" sz="1700" dirty="0">
              <a:solidFill>
                <a:schemeClr val="tx1"/>
              </a:solidFill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en-US" altLang="fr-FR" sz="1700" dirty="0">
                <a:solidFill>
                  <a:schemeClr val="tx1"/>
                </a:solidFill>
              </a:rPr>
              <a:t>Proposal of an Anti Tax Avoidance Directive (“ATAD”) with 6 legally-binding anti-abuse measures: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endParaRPr lang="en-US" altLang="fr-FR" sz="1700" dirty="0" smtClean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1700" dirty="0" smtClean="0">
                <a:solidFill>
                  <a:schemeClr val="tx1"/>
                </a:solidFill>
              </a:rPr>
              <a:t>Interest </a:t>
            </a:r>
            <a:r>
              <a:rPr lang="en-US" altLang="fr-FR" sz="1700" dirty="0">
                <a:solidFill>
                  <a:schemeClr val="tx1"/>
                </a:solidFill>
              </a:rPr>
              <a:t>deduction rules;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1700" dirty="0">
                <a:solidFill>
                  <a:schemeClr val="tx1"/>
                </a:solidFill>
              </a:rPr>
              <a:t>CFC rules;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1700" dirty="0">
                <a:solidFill>
                  <a:schemeClr val="tx1"/>
                </a:solidFill>
              </a:rPr>
              <a:t>Framework to tackle hybrid mismatches</a:t>
            </a:r>
            <a:r>
              <a:rPr lang="en-US" altLang="fr-FR" sz="1700" dirty="0" smtClean="0">
                <a:solidFill>
                  <a:schemeClr val="tx1"/>
                </a:solidFill>
              </a:rPr>
              <a:t>;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endParaRPr lang="en-US" altLang="fr-FR" sz="16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1700" dirty="0">
                <a:solidFill>
                  <a:schemeClr val="tx1"/>
                </a:solidFill>
              </a:rPr>
              <a:t>Exit tax measure;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1700" dirty="0">
                <a:solidFill>
                  <a:schemeClr val="tx1"/>
                </a:solidFill>
              </a:rPr>
              <a:t>General Anti Abuse Rule (GAAR);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1700" dirty="0">
                <a:solidFill>
                  <a:schemeClr val="tx1"/>
                </a:solidFill>
              </a:rPr>
              <a:t>Switch over clause.</a:t>
            </a:r>
          </a:p>
          <a:p>
            <a:pPr lvl="2"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en-US" altLang="fr-FR" sz="1700" dirty="0">
              <a:solidFill>
                <a:schemeClr val="tx1"/>
              </a:solidFill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en-US" altLang="fr-FR" sz="2000" b="1" dirty="0">
              <a:solidFill>
                <a:schemeClr val="tx1"/>
              </a:solidFill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en-US" altLang="fr-FR" sz="20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2000" dirty="0">
                <a:solidFill>
                  <a:schemeClr val="tx1"/>
                </a:solidFill>
              </a:rPr>
              <a:t> 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ZoneTexte 6"/>
          <p:cNvSpPr txBox="1">
            <a:spLocks noChangeArrowheads="1"/>
          </p:cNvSpPr>
          <p:nvPr/>
        </p:nvSpPr>
        <p:spPr bwMode="auto">
          <a:xfrm>
            <a:off x="5750022" y="4289765"/>
            <a:ext cx="2273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i="1" dirty="0" err="1" smtClean="0">
                <a:solidFill>
                  <a:schemeClr val="tx1"/>
                </a:solidFill>
              </a:rPr>
              <a:t>Already</a:t>
            </a:r>
            <a:r>
              <a:rPr lang="fr-FR" altLang="fr-FR" i="1" dirty="0" smtClean="0">
                <a:solidFill>
                  <a:schemeClr val="tx1"/>
                </a:solidFill>
              </a:rPr>
              <a:t> </a:t>
            </a:r>
            <a:r>
              <a:rPr lang="fr-FR" altLang="fr-FR" i="1" dirty="0" err="1" smtClean="0">
                <a:solidFill>
                  <a:schemeClr val="tx1"/>
                </a:solidFill>
              </a:rPr>
              <a:t>mentioned</a:t>
            </a:r>
            <a:r>
              <a:rPr lang="fr-FR" altLang="fr-FR" i="1" dirty="0" smtClean="0">
                <a:solidFill>
                  <a:schemeClr val="tx1"/>
                </a:solidFill>
              </a:rPr>
              <a:t> in the </a:t>
            </a:r>
            <a:r>
              <a:rPr lang="fr-FR" altLang="fr-FR" i="1" dirty="0">
                <a:solidFill>
                  <a:schemeClr val="tx1"/>
                </a:solidFill>
              </a:rPr>
              <a:t>BEPS </a:t>
            </a:r>
            <a:r>
              <a:rPr lang="fr-FR" altLang="fr-FR" i="1" dirty="0" err="1">
                <a:solidFill>
                  <a:schemeClr val="tx1"/>
                </a:solidFill>
              </a:rPr>
              <a:t>project</a:t>
            </a:r>
            <a:endParaRPr lang="fr-FR" altLang="fr-FR" i="1" dirty="0">
              <a:solidFill>
                <a:schemeClr val="tx1"/>
              </a:solidFill>
            </a:endParaRPr>
          </a:p>
        </p:txBody>
      </p:sp>
      <p:sp>
        <p:nvSpPr>
          <p:cNvPr id="10247" name="ZoneTexte 9"/>
          <p:cNvSpPr txBox="1">
            <a:spLocks noChangeArrowheads="1"/>
          </p:cNvSpPr>
          <p:nvPr/>
        </p:nvSpPr>
        <p:spPr bwMode="auto">
          <a:xfrm>
            <a:off x="5761038" y="5206438"/>
            <a:ext cx="2387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i="1" dirty="0" err="1">
                <a:solidFill>
                  <a:schemeClr val="tx1"/>
                </a:solidFill>
              </a:rPr>
              <a:t>Adjunction</a:t>
            </a:r>
            <a:r>
              <a:rPr lang="fr-FR" altLang="fr-FR" i="1" dirty="0">
                <a:solidFill>
                  <a:schemeClr val="tx1"/>
                </a:solidFill>
              </a:rPr>
              <a:t> to the BEPS </a:t>
            </a:r>
            <a:r>
              <a:rPr lang="fr-FR" altLang="fr-FR" i="1" dirty="0" err="1">
                <a:solidFill>
                  <a:schemeClr val="tx1"/>
                </a:solidFill>
              </a:rPr>
              <a:t>project</a:t>
            </a:r>
            <a:endParaRPr lang="fr-FR" altLang="fr-FR" i="1" dirty="0">
              <a:solidFill>
                <a:schemeClr val="tx1"/>
              </a:solidFill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5540375" y="5079247"/>
            <a:ext cx="46038" cy="82867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Accolade fermante 11"/>
          <p:cNvSpPr/>
          <p:nvPr/>
        </p:nvSpPr>
        <p:spPr>
          <a:xfrm>
            <a:off x="5540375" y="4131919"/>
            <a:ext cx="46038" cy="82867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6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>
          <a:xfrm>
            <a:off x="677863" y="171450"/>
            <a:ext cx="8596312" cy="1320800"/>
          </a:xfrm>
        </p:spPr>
        <p:txBody>
          <a:bodyPr/>
          <a:lstStyle/>
          <a:p>
            <a:pPr eaLnBrk="1" hangingPunct="1"/>
            <a:r>
              <a:rPr lang="fr-FR" altLang="fr-FR" dirty="0" smtClean="0"/>
              <a:t>Agenda</a:t>
            </a:r>
          </a:p>
        </p:txBody>
      </p:sp>
      <p:sp>
        <p:nvSpPr>
          <p:cNvPr id="11267" name="Espace réservé du contenu 2"/>
          <p:cNvSpPr>
            <a:spLocks noGrp="1"/>
          </p:cNvSpPr>
          <p:nvPr>
            <p:ph idx="1"/>
          </p:nvPr>
        </p:nvSpPr>
        <p:spPr>
          <a:xfrm>
            <a:off x="567693" y="1627844"/>
            <a:ext cx="9850437" cy="3881437"/>
          </a:xfrm>
        </p:spPr>
        <p:txBody>
          <a:bodyPr/>
          <a:lstStyle/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sz="2400" b="1" dirty="0" smtClean="0">
                <a:solidFill>
                  <a:schemeClr val="accent2"/>
                </a:solidFill>
              </a:rPr>
              <a:t>1 - The combination of the BEPS project, French law and the </a:t>
            </a: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sz="2400" b="1" dirty="0" smtClean="0">
                <a:solidFill>
                  <a:schemeClr val="accent2"/>
                </a:solidFill>
              </a:rPr>
              <a:t>    ATA Directive</a:t>
            </a:r>
          </a:p>
          <a:p>
            <a:pPr marL="400050" lvl="1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fr-FR" sz="2000" dirty="0" smtClean="0">
              <a:solidFill>
                <a:schemeClr val="tx1"/>
              </a:solidFill>
            </a:endParaRPr>
          </a:p>
          <a:p>
            <a:pPr marL="400050" lvl="1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sz="2000" dirty="0" smtClean="0">
                <a:solidFill>
                  <a:schemeClr val="tx1"/>
                </a:solidFill>
              </a:rPr>
              <a:t>1.1 - Consistency pillar: interest deduction limitations, CFC and anti-hybrids rules</a:t>
            </a:r>
          </a:p>
          <a:p>
            <a:pPr marL="400050" lvl="1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fr-FR" sz="2000" dirty="0" smtClean="0">
              <a:solidFill>
                <a:schemeClr val="tx1"/>
              </a:solidFill>
            </a:endParaRPr>
          </a:p>
          <a:p>
            <a:pPr marL="400050" lvl="1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sz="2000" dirty="0" smtClean="0">
                <a:solidFill>
                  <a:schemeClr val="tx1"/>
                </a:solidFill>
              </a:rPr>
              <a:t>1.2 - Substance and transparency pillars: </a:t>
            </a:r>
            <a:r>
              <a:rPr lang="en-GB" altLang="fr-FR" sz="2000" dirty="0" err="1" smtClean="0">
                <a:solidFill>
                  <a:schemeClr val="tx1"/>
                </a:solidFill>
              </a:rPr>
              <a:t>CbCR</a:t>
            </a:r>
            <a:r>
              <a:rPr lang="en-GB" altLang="fr-FR" sz="2000" dirty="0" smtClean="0">
                <a:solidFill>
                  <a:schemeClr val="tx1"/>
                </a:solidFill>
              </a:rPr>
              <a:t>, LOB/PPT and PE</a:t>
            </a: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fr-FR" sz="2000" dirty="0" smtClean="0">
              <a:solidFill>
                <a:schemeClr val="tx1"/>
              </a:solidFill>
            </a:endParaRPr>
          </a:p>
          <a:p>
            <a:pPr mar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sz="2400" b="1" dirty="0" smtClean="0">
                <a:solidFill>
                  <a:schemeClr val="accent2"/>
                </a:solidFill>
              </a:rPr>
              <a:t>2 - How the EU intends to go further than the OECD</a:t>
            </a:r>
          </a:p>
          <a:p>
            <a:pPr marL="400050" lvl="1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fr-FR" sz="2000" dirty="0" smtClean="0">
              <a:solidFill>
                <a:schemeClr val="tx1"/>
              </a:solidFill>
            </a:endParaRPr>
          </a:p>
          <a:p>
            <a:pPr marL="400050" lvl="1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sz="2000" dirty="0" smtClean="0">
                <a:solidFill>
                  <a:schemeClr val="tx1"/>
                </a:solidFill>
              </a:rPr>
              <a:t>2.1 – Proposal of a General Anti abuse rule (GAAR)</a:t>
            </a:r>
          </a:p>
          <a:p>
            <a:pPr marL="400050" lvl="1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fr-FR" sz="2000" dirty="0" smtClean="0">
              <a:solidFill>
                <a:schemeClr val="tx1"/>
              </a:solidFill>
            </a:endParaRPr>
          </a:p>
          <a:p>
            <a:pPr marL="400050" lvl="1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sz="2000" dirty="0" smtClean="0">
                <a:solidFill>
                  <a:schemeClr val="tx1"/>
                </a:solidFill>
              </a:rPr>
              <a:t>2.2 – Proposal of a Switch Over clause</a:t>
            </a: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7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 txBox="1">
            <a:spLocks/>
          </p:cNvSpPr>
          <p:nvPr/>
        </p:nvSpPr>
        <p:spPr bwMode="auto">
          <a:xfrm>
            <a:off x="677863" y="1050925"/>
            <a:ext cx="8596312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7900" dirty="0" smtClean="0">
                <a:solidFill>
                  <a:schemeClr val="bg1"/>
                </a:solidFill>
                <a:latin typeface="Tw Cen MT" pitchFamily="34" charset="0"/>
              </a:rPr>
              <a:t>1- The </a:t>
            </a:r>
            <a:r>
              <a:rPr lang="fr-FR" altLang="fr-FR" sz="7900" dirty="0" err="1">
                <a:solidFill>
                  <a:schemeClr val="bg1"/>
                </a:solidFill>
                <a:latin typeface="Tw Cen MT" pitchFamily="34" charset="0"/>
              </a:rPr>
              <a:t>combination</a:t>
            </a:r>
            <a:r>
              <a:rPr lang="fr-FR" altLang="fr-FR" sz="7900" dirty="0">
                <a:solidFill>
                  <a:schemeClr val="bg1"/>
                </a:solidFill>
                <a:latin typeface="Tw Cen MT" pitchFamily="34" charset="0"/>
              </a:rPr>
              <a:t> of the BEPS </a:t>
            </a:r>
            <a:r>
              <a:rPr lang="fr-FR" altLang="fr-FR" sz="7900" dirty="0" err="1">
                <a:solidFill>
                  <a:schemeClr val="bg1"/>
                </a:solidFill>
                <a:latin typeface="Tw Cen MT" pitchFamily="34" charset="0"/>
              </a:rPr>
              <a:t>project</a:t>
            </a:r>
            <a:r>
              <a:rPr lang="fr-FR" altLang="fr-FR" sz="7900" dirty="0">
                <a:solidFill>
                  <a:schemeClr val="bg1"/>
                </a:solidFill>
                <a:latin typeface="Tw Cen MT" pitchFamily="34" charset="0"/>
              </a:rPr>
              <a:t>, French </a:t>
            </a:r>
            <a:r>
              <a:rPr lang="fr-FR" altLang="fr-FR" sz="7900" dirty="0" err="1">
                <a:solidFill>
                  <a:schemeClr val="bg1"/>
                </a:solidFill>
                <a:latin typeface="Tw Cen MT" pitchFamily="34" charset="0"/>
              </a:rPr>
              <a:t>law</a:t>
            </a:r>
            <a:r>
              <a:rPr lang="fr-FR" altLang="fr-FR" sz="7900" dirty="0">
                <a:solidFill>
                  <a:schemeClr val="bg1"/>
                </a:solidFill>
                <a:latin typeface="Tw Cen MT" pitchFamily="34" charset="0"/>
              </a:rPr>
              <a:t> and the ATA </a:t>
            </a:r>
            <a:r>
              <a:rPr lang="fr-FR" altLang="fr-FR" sz="7900" dirty="0" smtClean="0">
                <a:solidFill>
                  <a:schemeClr val="bg1"/>
                </a:solidFill>
                <a:latin typeface="Tw Cen MT" pitchFamily="34" charset="0"/>
              </a:rPr>
              <a:t>Directive</a:t>
            </a:r>
            <a:endParaRPr lang="fr-FR" altLang="fr-FR" sz="9500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8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697389" y="1841242"/>
            <a:ext cx="9444038" cy="472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8001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1900" dirty="0" smtClean="0">
                <a:solidFill>
                  <a:schemeClr val="tx1"/>
                </a:solidFill>
              </a:rPr>
              <a:t>Action </a:t>
            </a:r>
            <a:r>
              <a:rPr lang="en-GB" altLang="fr-FR" sz="1900" dirty="0">
                <a:solidFill>
                  <a:schemeClr val="tx1"/>
                </a:solidFill>
              </a:rPr>
              <a:t>4:  the best practice </a:t>
            </a:r>
            <a:r>
              <a:rPr lang="en-GB" altLang="fr-FR" sz="1900" dirty="0" smtClean="0">
                <a:solidFill>
                  <a:schemeClr val="tx1"/>
                </a:solidFill>
              </a:rPr>
              <a:t>aims </a:t>
            </a:r>
            <a:r>
              <a:rPr lang="en-GB" altLang="fr-FR" sz="1900" dirty="0">
                <a:solidFill>
                  <a:schemeClr val="tx1"/>
                </a:solidFill>
              </a:rPr>
              <a:t>at tackling excessive interest </a:t>
            </a:r>
            <a:r>
              <a:rPr lang="en-GB" altLang="fr-FR" sz="1900" dirty="0" smtClean="0">
                <a:solidFill>
                  <a:schemeClr val="tx1"/>
                </a:solidFill>
              </a:rPr>
              <a:t>deduction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endParaRPr lang="en-GB" altLang="fr-FR" sz="1900" dirty="0" smtClean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1900" dirty="0" smtClean="0">
                <a:solidFill>
                  <a:schemeClr val="tx1"/>
                </a:solidFill>
              </a:rPr>
              <a:t>Limitation </a:t>
            </a:r>
            <a:r>
              <a:rPr lang="en-GB" altLang="fr-FR" sz="1900" dirty="0">
                <a:solidFill>
                  <a:schemeClr val="tx1"/>
                </a:solidFill>
              </a:rPr>
              <a:t>of the amount of deductible </a:t>
            </a:r>
            <a:r>
              <a:rPr lang="en-GB" altLang="fr-FR" sz="1900" dirty="0" smtClean="0">
                <a:solidFill>
                  <a:schemeClr val="tx1"/>
                </a:solidFill>
              </a:rPr>
              <a:t>interest </a:t>
            </a:r>
            <a:r>
              <a:rPr lang="en-GB" altLang="fr-FR" sz="1900" dirty="0">
                <a:solidFill>
                  <a:schemeClr val="tx1"/>
                </a:solidFill>
              </a:rPr>
              <a:t>through 2 ratios relying on EBITDA</a:t>
            </a:r>
            <a:r>
              <a:rPr lang="en-GB" altLang="fr-FR" sz="1900" dirty="0" smtClean="0">
                <a:solidFill>
                  <a:schemeClr val="tx1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endParaRPr lang="en-GB" altLang="fr-FR" sz="1000" dirty="0">
              <a:solidFill>
                <a:schemeClr val="tx1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en-GB" altLang="fr-FR" sz="1900" u="sng" dirty="0">
                <a:solidFill>
                  <a:schemeClr val="tx1"/>
                </a:solidFill>
              </a:rPr>
              <a:t>Fixed ratio</a:t>
            </a:r>
            <a:r>
              <a:rPr lang="en-GB" altLang="fr-FR" sz="1900" dirty="0">
                <a:solidFill>
                  <a:schemeClr val="tx1"/>
                </a:solidFill>
              </a:rPr>
              <a:t>: deduction limited to a percentage (between 10 and 30%) of a company’s EBITDA;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en-GB" altLang="fr-FR" sz="1900" u="sng" dirty="0">
                <a:solidFill>
                  <a:schemeClr val="tx1"/>
                </a:solidFill>
              </a:rPr>
              <a:t>Group ratio</a:t>
            </a:r>
            <a:r>
              <a:rPr lang="en-GB" altLang="fr-FR" sz="1900" dirty="0">
                <a:solidFill>
                  <a:schemeClr val="tx1"/>
                </a:solidFill>
              </a:rPr>
              <a:t>: </a:t>
            </a:r>
            <a:r>
              <a:rPr lang="en-GB" altLang="fr-FR" sz="1900" dirty="0" smtClean="0">
                <a:solidFill>
                  <a:schemeClr val="tx1"/>
                </a:solidFill>
              </a:rPr>
              <a:t>for companies that exceed </a:t>
            </a:r>
            <a:r>
              <a:rPr lang="en-GB" altLang="fr-FR" sz="1900" dirty="0">
                <a:solidFill>
                  <a:schemeClr val="tx1"/>
                </a:solidFill>
              </a:rPr>
              <a:t>the previous threshold.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en-GB" altLang="fr-FR" sz="19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1900" dirty="0">
                <a:solidFill>
                  <a:schemeClr val="tx1"/>
                </a:solidFill>
              </a:rPr>
              <a:t>T</a:t>
            </a:r>
            <a:r>
              <a:rPr lang="en-GB" altLang="fr-FR" sz="1900" dirty="0" smtClean="0">
                <a:solidFill>
                  <a:schemeClr val="tx1"/>
                </a:solidFill>
              </a:rPr>
              <a:t>hree different tax regimes applying to non-deductible interest upon option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endParaRPr lang="en-GB" altLang="fr-FR" sz="1900" dirty="0" smtClean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1900" dirty="0" smtClean="0">
                <a:solidFill>
                  <a:schemeClr val="tx1"/>
                </a:solidFill>
              </a:rPr>
              <a:t>Possible carry back and forward mechanisms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fr-FR" sz="19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1900" dirty="0" smtClean="0">
                <a:solidFill>
                  <a:schemeClr val="tx1"/>
                </a:solidFill>
              </a:rPr>
              <a:t>Optional </a:t>
            </a:r>
            <a:r>
              <a:rPr lang="en-GB" altLang="fr-FR" sz="1900" dirty="0">
                <a:solidFill>
                  <a:schemeClr val="tx1"/>
                </a:solidFill>
              </a:rPr>
              <a:t>de </a:t>
            </a:r>
            <a:r>
              <a:rPr lang="en-GB" altLang="fr-FR" sz="1900" dirty="0" err="1">
                <a:solidFill>
                  <a:schemeClr val="tx1"/>
                </a:solidFill>
              </a:rPr>
              <a:t>minimis</a:t>
            </a:r>
            <a:r>
              <a:rPr lang="en-GB" altLang="fr-FR" sz="1900" dirty="0">
                <a:solidFill>
                  <a:schemeClr val="tx1"/>
                </a:solidFill>
              </a:rPr>
              <a:t> </a:t>
            </a:r>
            <a:r>
              <a:rPr lang="en-GB" altLang="fr-FR" sz="1900" dirty="0" smtClean="0">
                <a:solidFill>
                  <a:schemeClr val="tx1"/>
                </a:solidFill>
              </a:rPr>
              <a:t>threshold</a:t>
            </a:r>
            <a:endParaRPr lang="en-GB" altLang="fr-FR" sz="19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fr-FR" sz="24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GB" altLang="fr-FR" sz="2000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52475" y="1348859"/>
            <a:ext cx="57281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>
                <a:solidFill>
                  <a:schemeClr val="accent2"/>
                </a:solidFill>
              </a:rPr>
              <a:t>BEPS:  </a:t>
            </a:r>
            <a:r>
              <a:rPr lang="en-GB" altLang="fr-FR" sz="2000" b="1" i="1" dirty="0" smtClean="0">
                <a:solidFill>
                  <a:schemeClr val="accent2"/>
                </a:solidFill>
              </a:rPr>
              <a:t>excessive </a:t>
            </a:r>
            <a:r>
              <a:rPr lang="en-GB" altLang="fr-FR" sz="2000" b="1" i="1" dirty="0">
                <a:solidFill>
                  <a:schemeClr val="accent2"/>
                </a:solidFill>
              </a:rPr>
              <a:t>interest deduction limitation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9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966779099"/>
              </p:ext>
            </p:extLst>
          </p:nvPr>
        </p:nvGraphicFramePr>
        <p:xfrm>
          <a:off x="661987" y="1533525"/>
          <a:ext cx="8820150" cy="5186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52475" y="1348859"/>
            <a:ext cx="59282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France:  excessive </a:t>
            </a:r>
            <a:r>
              <a:rPr lang="en-GB" altLang="fr-FR" sz="2000" b="1" i="1" dirty="0">
                <a:solidFill>
                  <a:schemeClr val="accent2"/>
                </a:solidFill>
              </a:rPr>
              <a:t>interest deduction limitation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10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 bwMode="ltGray">
          <a:xfrm>
            <a:off x="2339148" y="2394979"/>
            <a:ext cx="4433454" cy="4228233"/>
          </a:xfrm>
          <a:prstGeom prst="ellipse">
            <a:avLst/>
          </a:prstGeom>
          <a:solidFill>
            <a:schemeClr val="bg1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1750" dirty="0" smtClean="0">
              <a:solidFill>
                <a:srgbClr val="000000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1750" dirty="0" smtClean="0">
              <a:solidFill>
                <a:srgbClr val="000000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1750" dirty="0">
              <a:solidFill>
                <a:srgbClr val="000000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1750" dirty="0" smtClean="0">
              <a:solidFill>
                <a:srgbClr val="000000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fr-FR" sz="1750" dirty="0" smtClean="0">
                <a:solidFill>
                  <a:srgbClr val="000000"/>
                </a:solidFill>
                <a:cs typeface="Arial" pitchFamily="34" charset="0"/>
              </a:rPr>
              <a:t>Safe </a:t>
            </a:r>
            <a:r>
              <a:rPr lang="en-GB" altLang="fr-FR" sz="1750" dirty="0" err="1" smtClean="0">
                <a:solidFill>
                  <a:srgbClr val="000000"/>
                </a:solidFill>
                <a:cs typeface="Arial" pitchFamily="34" charset="0"/>
              </a:rPr>
              <a:t>harbor</a:t>
            </a:r>
            <a:r>
              <a:rPr lang="en-GB" altLang="fr-FR" sz="1750" dirty="0" smtClean="0">
                <a:solidFill>
                  <a:srgbClr val="000000"/>
                </a:solidFill>
                <a:cs typeface="Arial" pitchFamily="34" charset="0"/>
              </a:rPr>
              <a:t> rule :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GB" altLang="fr-FR" sz="1750" dirty="0" smtClean="0">
                <a:solidFill>
                  <a:srgbClr val="000000"/>
                </a:solidFill>
                <a:cs typeface="Arial" pitchFamily="34" charset="0"/>
              </a:rPr>
              <a:t>No limitation under EUR 3.000.000 of borrowing costs at the level of the Group, 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fr-FR" sz="1750" dirty="0" smtClean="0">
                <a:solidFill>
                  <a:srgbClr val="000000"/>
                </a:solidFill>
                <a:cs typeface="Arial" pitchFamily="34" charset="0"/>
              </a:rPr>
              <a:t>Full deduction if the taxpayer is a standalone entity</a:t>
            </a:r>
            <a:r>
              <a:rPr lang="fr-FR" altLang="fr-FR" sz="1750" dirty="0">
                <a:solidFill>
                  <a:srgbClr val="000000"/>
                </a:solidFill>
                <a:cs typeface="Arial" pitchFamily="34" charset="0"/>
              </a:rPr>
              <a:t>,</a:t>
            </a:r>
            <a:endParaRPr lang="fr-FR" altLang="fr-FR" sz="175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750" dirty="0" smtClean="0">
                <a:solidFill>
                  <a:srgbClr val="000000"/>
                </a:solidFill>
                <a:cs typeface="Arial" pitchFamily="34" charset="0"/>
                <a:sym typeface="Rokkitt"/>
              </a:rPr>
              <a:t>Full </a:t>
            </a:r>
            <a:r>
              <a:rPr lang="en-US" sz="1750" dirty="0">
                <a:solidFill>
                  <a:srgbClr val="000000"/>
                </a:solidFill>
                <a:cs typeface="Arial" pitchFamily="34" charset="0"/>
                <a:sym typeface="Rokkitt"/>
              </a:rPr>
              <a:t>deduction if the company’s equity/assets ratio if ≥  the equivalent ratio of </a:t>
            </a:r>
            <a:r>
              <a:rPr lang="en-US" sz="1750" dirty="0" smtClean="0">
                <a:solidFill>
                  <a:srgbClr val="000000"/>
                </a:solidFill>
                <a:cs typeface="Arial" pitchFamily="34" charset="0"/>
                <a:sym typeface="Rokkitt"/>
              </a:rPr>
              <a:t>the Group.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None/>
            </a:pPr>
            <a:endParaRPr lang="en-US" sz="1750" dirty="0" smtClean="0">
              <a:solidFill>
                <a:srgbClr val="000000"/>
              </a:solidFill>
              <a:cs typeface="Arial" pitchFamily="34" charset="0"/>
              <a:sym typeface="Rokkitt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Tx/>
              <a:buChar char="-"/>
            </a:pPr>
            <a:endParaRPr lang="en-US" sz="1750" dirty="0">
              <a:solidFill>
                <a:srgbClr val="000000"/>
              </a:solidFill>
              <a:cs typeface="Arial" pitchFamily="34" charset="0"/>
              <a:sym typeface="Rokkitt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None/>
            </a:pPr>
            <a:endParaRPr lang="en-GB" altLang="fr-FR" sz="175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Ellipse 5"/>
          <p:cNvSpPr>
            <a:spLocks noChangeArrowheads="1"/>
          </p:cNvSpPr>
          <p:nvPr/>
        </p:nvSpPr>
        <p:spPr bwMode="ltGray">
          <a:xfrm>
            <a:off x="353723" y="4012972"/>
            <a:ext cx="2347913" cy="2417763"/>
          </a:xfrm>
          <a:prstGeom prst="ellipse">
            <a:avLst/>
          </a:prstGeom>
          <a:gradFill rotWithShape="1">
            <a:gsLst>
              <a:gs pos="0">
                <a:srgbClr val="B4473D"/>
              </a:gs>
              <a:gs pos="78000">
                <a:srgbClr val="A12612"/>
              </a:gs>
              <a:gs pos="100000">
                <a:srgbClr val="A12612"/>
              </a:gs>
            </a:gsLst>
            <a:lin ang="5400000"/>
          </a:gradFill>
          <a:ln w="12700" cap="rnd">
            <a:solidFill>
              <a:schemeClr val="accent2"/>
            </a:solidFill>
            <a:round/>
            <a:headEnd/>
            <a:tailEnd/>
          </a:ln>
          <a:effectLst>
            <a:outerShdw blurRad="38100" dist="254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lt1"/>
                </a:solidFill>
                <a:latin typeface="+mn-lt"/>
                <a:cs typeface="+mn-cs"/>
              </a:rPr>
              <a:t>Deduction limited to 30% of </a:t>
            </a:r>
            <a:r>
              <a:rPr lang="en-GB" dirty="0" smtClean="0">
                <a:solidFill>
                  <a:schemeClr val="lt1"/>
                </a:solidFill>
                <a:latin typeface="+mn-lt"/>
                <a:cs typeface="+mn-cs"/>
              </a:rPr>
              <a:t>EBITDA</a:t>
            </a:r>
            <a:endParaRPr lang="en-GB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863600" y="1887308"/>
            <a:ext cx="4247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b="1" dirty="0" smtClean="0">
                <a:solidFill>
                  <a:schemeClr val="tx1"/>
                </a:solidFill>
              </a:rPr>
              <a:t>More </a:t>
            </a:r>
            <a:r>
              <a:rPr lang="en-GB" altLang="fr-FR" b="1" dirty="0">
                <a:solidFill>
                  <a:schemeClr val="tx1"/>
                </a:solidFill>
              </a:rPr>
              <a:t>favourable rules than Action 4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cxnSp>
        <p:nvCxnSpPr>
          <p:cNvPr id="12" name="Connecteur droit 11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52475" y="1348859"/>
            <a:ext cx="69066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ATAD Proposal:  excessive </a:t>
            </a:r>
            <a:r>
              <a:rPr lang="en-GB" altLang="fr-FR" sz="2000" b="1" i="1" dirty="0">
                <a:solidFill>
                  <a:schemeClr val="accent2"/>
                </a:solidFill>
              </a:rPr>
              <a:t>interest deduction limitation</a:t>
            </a:r>
          </a:p>
        </p:txBody>
      </p:sp>
      <p:sp>
        <p:nvSpPr>
          <p:cNvPr id="7" name="Ellipse 6"/>
          <p:cNvSpPr/>
          <p:nvPr/>
        </p:nvSpPr>
        <p:spPr bwMode="ltGray">
          <a:xfrm>
            <a:off x="5855277" y="2048448"/>
            <a:ext cx="4422198" cy="4323484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anchor="ctr"/>
          <a:lstStyle/>
          <a:p>
            <a:pPr eaLnBrk="1" hangingPunct="1"/>
            <a:endParaRPr lang="en-GB" altLang="fr-FR" sz="1750" dirty="0">
              <a:solidFill>
                <a:srgbClr val="000000"/>
              </a:solidFill>
              <a:latin typeface="Rockwell" pitchFamily="18" charset="0"/>
              <a:cs typeface="Arial" pitchFamily="34" charset="0"/>
            </a:endParaRPr>
          </a:p>
          <a:p>
            <a:pPr marL="363538" indent="-187325" eaLnBrk="1" hangingPunct="1">
              <a:buFont typeface="Arial" panose="020B0604020202020204" pitchFamily="34" charset="0"/>
              <a:buChar char="•"/>
            </a:pPr>
            <a:r>
              <a:rPr lang="en-GB" altLang="fr-FR" sz="1750" dirty="0" smtClean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Possible carry-forward</a:t>
            </a:r>
          </a:p>
          <a:p>
            <a:pPr marL="363538" eaLnBrk="1" hangingPunct="1"/>
            <a:r>
              <a:rPr lang="en-GB" altLang="fr-FR" sz="1750" dirty="0" smtClean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of non-deductible </a:t>
            </a:r>
            <a:r>
              <a:rPr lang="en-GB" altLang="fr-FR" sz="1750" dirty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borrowing costs in the fiscal year without time limitation or; </a:t>
            </a:r>
          </a:p>
          <a:p>
            <a:pPr marL="363538" indent="-187325" eaLnBrk="1" hangingPunct="1">
              <a:buFont typeface="Arial" panose="020B0604020202020204" pitchFamily="34" charset="0"/>
              <a:buChar char="•"/>
            </a:pPr>
            <a:r>
              <a:rPr lang="en-GB" altLang="fr-FR" sz="1750" dirty="0" smtClean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Possible carry-back </a:t>
            </a:r>
            <a:r>
              <a:rPr lang="en-GB" altLang="fr-FR" sz="1750" dirty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of </a:t>
            </a:r>
            <a:r>
              <a:rPr lang="en-GB" altLang="fr-FR" sz="1750" dirty="0" smtClean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non-deductible borrowing costs </a:t>
            </a:r>
            <a:r>
              <a:rPr lang="en-GB" altLang="fr-FR" sz="1750" dirty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in the fiscal year </a:t>
            </a:r>
            <a:r>
              <a:rPr lang="en-GB" altLang="fr-FR" sz="1750" dirty="0" smtClean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over 3-years period or;</a:t>
            </a:r>
            <a:endParaRPr lang="en-GB" altLang="fr-FR" sz="1750" dirty="0">
              <a:solidFill>
                <a:srgbClr val="000000"/>
              </a:solidFill>
              <a:latin typeface="Rockwell" pitchFamily="18" charset="0"/>
              <a:cs typeface="Arial" pitchFamily="34" charset="0"/>
            </a:endParaRPr>
          </a:p>
          <a:p>
            <a:pPr marL="363538" indent="-187325" eaLnBrk="1" hangingPunct="1">
              <a:buFont typeface="Arial" panose="020B0604020202020204" pitchFamily="34" charset="0"/>
              <a:buChar char="•"/>
            </a:pPr>
            <a:r>
              <a:rPr lang="en-GB" altLang="fr-FR" sz="1750" dirty="0" smtClean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Possible carry-forward </a:t>
            </a:r>
            <a:r>
              <a:rPr lang="en-GB" altLang="fr-FR" sz="1750" dirty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of unused capacity for 5 </a:t>
            </a:r>
            <a:r>
              <a:rPr lang="en-GB" altLang="fr-FR" sz="1750" dirty="0" smtClean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years (excess EBITDA). </a:t>
            </a:r>
            <a:endParaRPr lang="en-GB" altLang="fr-FR" sz="1750" dirty="0">
              <a:solidFill>
                <a:srgbClr val="000000"/>
              </a:solidFill>
              <a:latin typeface="Rockwell" pitchFamily="18" charset="0"/>
              <a:cs typeface="Arial" pitchFamily="34" charset="0"/>
            </a:endParaRPr>
          </a:p>
          <a:p>
            <a:pPr eaLnBrk="1" hangingPunct="1"/>
            <a:endParaRPr lang="en-GB" altLang="fr-FR" sz="1750" dirty="0">
              <a:solidFill>
                <a:srgbClr val="000000"/>
              </a:solidFill>
              <a:latin typeface="Rockwell" pitchFamily="18" charset="0"/>
              <a:cs typeface="Arial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11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509586" y="1033083"/>
            <a:ext cx="8877301" cy="32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20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fr-FR" sz="2000" dirty="0" smtClean="0">
              <a:solidFill>
                <a:schemeClr val="tx1"/>
              </a:solidFill>
              <a:latin typeface="+mn-lt"/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fr-FR" dirty="0" smtClean="0">
                <a:solidFill>
                  <a:schemeClr val="tx1"/>
                </a:solidFill>
                <a:latin typeface="+mn-lt"/>
              </a:rPr>
              <a:t>Rules should at least target situations where resident taxpayers have a legal or economic interest of more than 50% in the foreign entity;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3" pitchFamily="18" charset="2"/>
              <a:buNone/>
              <a:defRPr/>
            </a:pPr>
            <a:endParaRPr lang="en-GB" altLang="fr-FR" dirty="0" smtClean="0">
              <a:solidFill>
                <a:schemeClr val="tx1"/>
              </a:solidFill>
              <a:latin typeface="+mn-lt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Two</a:t>
            </a:r>
            <a:r>
              <a:rPr lang="fr-FR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approaches</a:t>
            </a:r>
            <a:r>
              <a:rPr lang="fr-FR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are </a:t>
            </a:r>
            <a:r>
              <a:rPr lang="fr-FR" dirty="0" err="1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developped</a:t>
            </a:r>
            <a:r>
              <a:rPr lang="fr-FR" dirty="0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: </a:t>
            </a:r>
            <a:r>
              <a:rPr lang="fr-FR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entity</a:t>
            </a:r>
            <a:r>
              <a:rPr lang="fr-FR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and </a:t>
            </a:r>
            <a:r>
              <a:rPr lang="fr-FR" dirty="0" err="1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transactional</a:t>
            </a:r>
            <a:r>
              <a:rPr lang="fr-FR" dirty="0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approach</a:t>
            </a:r>
            <a:r>
              <a:rPr lang="fr-FR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. 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dirty="0" smtClean="0">
              <a:solidFill>
                <a:schemeClr val="tx1"/>
              </a:solidFill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dirty="0" smtClean="0">
              <a:solidFill>
                <a:schemeClr val="tx1"/>
              </a:solidFill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dirty="0" smtClean="0">
              <a:solidFill>
                <a:schemeClr val="tx1"/>
              </a:solidFill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dirty="0" smtClean="0">
              <a:solidFill>
                <a:schemeClr val="tx1"/>
              </a:solidFill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latin typeface="+mn-lt"/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latin typeface="+mn-lt"/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latin typeface="+mn-lt"/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latin typeface="+mn-lt"/>
                <a:ea typeface="+mn-ea"/>
                <a:cs typeface="Arial" pitchFamily="34" charset="0"/>
              </a:rPr>
              <a:t>rules</a:t>
            </a:r>
            <a:endParaRPr lang="en-GB" dirty="0">
              <a:latin typeface="+mn-lt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52475" y="1273909"/>
            <a:ext cx="5538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  <a:latin typeface="+mn-lt"/>
              </a:rPr>
              <a:t>BEPS:  controlled foreign </a:t>
            </a:r>
            <a:r>
              <a:rPr lang="en-GB" altLang="fr-FR" sz="2000" b="1" i="1" dirty="0" err="1" smtClean="0">
                <a:solidFill>
                  <a:schemeClr val="accent2"/>
                </a:solidFill>
                <a:latin typeface="+mn-lt"/>
              </a:rPr>
              <a:t>compagnies</a:t>
            </a:r>
            <a:r>
              <a:rPr lang="en-GB" altLang="fr-FR" sz="2000" b="1" i="1" dirty="0" smtClean="0">
                <a:solidFill>
                  <a:schemeClr val="accent2"/>
                </a:solidFill>
                <a:latin typeface="+mn-lt"/>
              </a:rPr>
              <a:t> (CFC)</a:t>
            </a:r>
            <a:endParaRPr lang="en-GB" altLang="fr-FR" sz="20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z="1800" smtClean="0">
                <a:latin typeface="+mn-lt"/>
              </a:rPr>
              <a:pPr>
                <a:defRPr/>
              </a:pPr>
              <a:t>12</a:t>
            </a:fld>
            <a:endParaRPr lang="en-US" altLang="fr-FR" sz="1800" dirty="0">
              <a:latin typeface="+mn-lt"/>
            </a:endParaRPr>
          </a:p>
        </p:txBody>
      </p:sp>
      <p:sp>
        <p:nvSpPr>
          <p:cNvPr id="20" name="Shape 351"/>
          <p:cNvSpPr/>
          <p:nvPr/>
        </p:nvSpPr>
        <p:spPr>
          <a:xfrm>
            <a:off x="428625" y="3651305"/>
            <a:ext cx="836700" cy="593700"/>
          </a:xfrm>
          <a:prstGeom prst="rect">
            <a:avLst/>
          </a:prstGeom>
          <a:solidFill>
            <a:srgbClr val="8CB3E3"/>
          </a:solidFill>
          <a:ln w="19050" cap="rnd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b="1" i="0" u="none" strike="noStrike" cap="none">
                <a:solidFill>
                  <a:schemeClr val="lt1"/>
                </a:solidFill>
                <a:latin typeface="+mn-lt"/>
                <a:ea typeface="Rokkitt"/>
                <a:cs typeface="Rokkitt"/>
                <a:sym typeface="Rokkitt"/>
              </a:rPr>
              <a:t>PC</a:t>
            </a:r>
          </a:p>
        </p:txBody>
      </p:sp>
      <p:sp>
        <p:nvSpPr>
          <p:cNvPr id="21" name="Shape 352"/>
          <p:cNvSpPr/>
          <p:nvPr/>
        </p:nvSpPr>
        <p:spPr>
          <a:xfrm>
            <a:off x="4741862" y="3651305"/>
            <a:ext cx="920700" cy="593700"/>
          </a:xfrm>
          <a:prstGeom prst="rect">
            <a:avLst/>
          </a:prstGeom>
          <a:solidFill>
            <a:srgbClr val="8CB3E3"/>
          </a:solidFill>
          <a:ln w="19050" cap="rnd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b="1" i="0" u="none" strike="noStrike" cap="none">
                <a:solidFill>
                  <a:schemeClr val="lt1"/>
                </a:solidFill>
                <a:latin typeface="+mn-lt"/>
                <a:ea typeface="Rokkitt"/>
                <a:cs typeface="Rokkitt"/>
                <a:sym typeface="Rokkitt"/>
              </a:rPr>
              <a:t>CFC</a:t>
            </a:r>
          </a:p>
        </p:txBody>
      </p:sp>
      <p:cxnSp>
        <p:nvCxnSpPr>
          <p:cNvPr id="22" name="Shape 353"/>
          <p:cNvCxnSpPr/>
          <p:nvPr/>
        </p:nvCxnSpPr>
        <p:spPr>
          <a:xfrm flipH="1">
            <a:off x="5689713" y="3713217"/>
            <a:ext cx="3224100" cy="9990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3" name="Shape 354"/>
          <p:cNvSpPr txBox="1"/>
          <p:nvPr/>
        </p:nvSpPr>
        <p:spPr>
          <a:xfrm>
            <a:off x="1420974" y="3882480"/>
            <a:ext cx="3320887" cy="684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err="1" smtClean="0">
                <a:latin typeface="+mn-lt"/>
                <a:ea typeface="Rokkitt"/>
                <a:cs typeface="Rokkitt"/>
                <a:sym typeface="Rokkitt"/>
              </a:rPr>
              <a:t>Only</a:t>
            </a:r>
            <a:r>
              <a:rPr lang="fr-FR" sz="1600" dirty="0" smtClean="0"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sz="1600" dirty="0" err="1">
                <a:latin typeface="+mn-lt"/>
                <a:ea typeface="Rokkitt"/>
                <a:cs typeface="Rokkitt"/>
                <a:sym typeface="Rokkitt"/>
              </a:rPr>
              <a:t>a</a:t>
            </a:r>
            <a:r>
              <a:rPr lang="fr-FR" sz="1600" dirty="0" err="1" smtClean="0">
                <a:latin typeface="+mn-lt"/>
                <a:ea typeface="Rokkitt"/>
                <a:cs typeface="Rokkitt"/>
                <a:sym typeface="Rokkitt"/>
              </a:rPr>
              <a:t>ttributable</a:t>
            </a:r>
            <a:r>
              <a:rPr lang="fr-FR" sz="1600" dirty="0" smtClean="0"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sz="1600" dirty="0" err="1" smtClean="0">
                <a:latin typeface="+mn-lt"/>
                <a:ea typeface="Rokkitt"/>
                <a:cs typeface="Rokkitt"/>
                <a:sym typeface="Rokkitt"/>
              </a:rPr>
              <a:t>incomes</a:t>
            </a:r>
            <a:r>
              <a:rPr lang="fr-FR" sz="1600" dirty="0" smtClean="0">
                <a:latin typeface="+mn-lt"/>
                <a:ea typeface="Rokkitt"/>
                <a:cs typeface="Rokkitt"/>
                <a:sym typeface="Rokkitt"/>
              </a:rPr>
              <a:t> </a:t>
            </a:r>
            <a:endParaRPr lang="fr-FR" sz="1600" dirty="0">
              <a:latin typeface="+mn-lt"/>
              <a:ea typeface="Rokkitt"/>
              <a:cs typeface="Rokkitt"/>
              <a:sym typeface="Rokkitt"/>
            </a:endParaRPr>
          </a:p>
        </p:txBody>
      </p:sp>
      <p:cxnSp>
        <p:nvCxnSpPr>
          <p:cNvPr id="24" name="Shape 355"/>
          <p:cNvCxnSpPr/>
          <p:nvPr/>
        </p:nvCxnSpPr>
        <p:spPr>
          <a:xfrm rot="10800000">
            <a:off x="1290075" y="3889705"/>
            <a:ext cx="3290700" cy="1320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5" name="Shape 356"/>
          <p:cNvSpPr txBox="1"/>
          <p:nvPr/>
        </p:nvSpPr>
        <p:spPr>
          <a:xfrm rot="176952">
            <a:off x="6092320" y="4167866"/>
            <a:ext cx="3154477" cy="4001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A</a:t>
            </a:r>
            <a:r>
              <a:rPr lang="fr-FR" sz="1600" b="0" i="0" u="none" strike="noStrike" cap="none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ttribuable </a:t>
            </a:r>
            <a:r>
              <a:rPr lang="fr-FR" sz="1600" b="0" i="0" u="none" strike="noStrike" cap="none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income</a:t>
            </a:r>
            <a:r>
              <a:rPr lang="fr-FR" sz="1600" b="0" i="0" u="none" strike="noStrike" cap="none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</a:p>
        </p:txBody>
      </p:sp>
      <p:cxnSp>
        <p:nvCxnSpPr>
          <p:cNvPr id="26" name="Shape 357"/>
          <p:cNvCxnSpPr/>
          <p:nvPr/>
        </p:nvCxnSpPr>
        <p:spPr>
          <a:xfrm rot="10800000">
            <a:off x="5718213" y="4045117"/>
            <a:ext cx="3195600" cy="9990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7" name="Shape 358"/>
          <p:cNvSpPr txBox="1"/>
          <p:nvPr/>
        </p:nvSpPr>
        <p:spPr>
          <a:xfrm rot="-200629">
            <a:off x="6005218" y="3254400"/>
            <a:ext cx="3075736" cy="39998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Unattribuable</a:t>
            </a:r>
            <a:r>
              <a:rPr lang="fr-FR" sz="1600" b="0" i="0" u="none" strike="noStrike" cap="none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sz="1600" b="0" i="0" u="none" strike="noStrike" cap="none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income</a:t>
            </a:r>
            <a:r>
              <a:rPr lang="fr-FR" sz="1600" b="0" i="0" u="none" strike="noStrike" cap="none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</a:p>
        </p:txBody>
      </p:sp>
      <p:sp>
        <p:nvSpPr>
          <p:cNvPr id="29" name="Shape 363"/>
          <p:cNvSpPr/>
          <p:nvPr/>
        </p:nvSpPr>
        <p:spPr>
          <a:xfrm>
            <a:off x="410575" y="5547225"/>
            <a:ext cx="836700" cy="593700"/>
          </a:xfrm>
          <a:prstGeom prst="rect">
            <a:avLst/>
          </a:prstGeom>
          <a:solidFill>
            <a:srgbClr val="8CB3E3"/>
          </a:solidFill>
          <a:ln w="19050" cap="rnd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b="1" i="0" u="none" strike="noStrike" cap="none">
                <a:solidFill>
                  <a:schemeClr val="lt1"/>
                </a:solidFill>
                <a:latin typeface="+mn-lt"/>
                <a:ea typeface="Rokkitt"/>
                <a:cs typeface="Rokkitt"/>
                <a:sym typeface="Rokkitt"/>
              </a:rPr>
              <a:t>PC</a:t>
            </a:r>
          </a:p>
        </p:txBody>
      </p:sp>
      <p:sp>
        <p:nvSpPr>
          <p:cNvPr id="30" name="Shape 364"/>
          <p:cNvSpPr/>
          <p:nvPr/>
        </p:nvSpPr>
        <p:spPr>
          <a:xfrm>
            <a:off x="4676137" y="5510750"/>
            <a:ext cx="920700" cy="593700"/>
          </a:xfrm>
          <a:prstGeom prst="rect">
            <a:avLst/>
          </a:prstGeom>
          <a:solidFill>
            <a:srgbClr val="8CB3E3"/>
          </a:solidFill>
          <a:ln w="19050" cap="rnd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r-FR" b="1" i="0" u="none" strike="noStrike" cap="none">
                <a:solidFill>
                  <a:schemeClr val="lt1"/>
                </a:solidFill>
                <a:latin typeface="+mn-lt"/>
                <a:ea typeface="Rokkitt"/>
                <a:cs typeface="Rokkitt"/>
                <a:sym typeface="Rokkitt"/>
              </a:rPr>
              <a:t>CFC</a:t>
            </a:r>
          </a:p>
        </p:txBody>
      </p:sp>
      <p:cxnSp>
        <p:nvCxnSpPr>
          <p:cNvPr id="31" name="Shape 365"/>
          <p:cNvCxnSpPr/>
          <p:nvPr/>
        </p:nvCxnSpPr>
        <p:spPr>
          <a:xfrm flipH="1">
            <a:off x="5671663" y="5609137"/>
            <a:ext cx="3224100" cy="9990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2" name="Shape 366"/>
          <p:cNvCxnSpPr/>
          <p:nvPr/>
        </p:nvCxnSpPr>
        <p:spPr>
          <a:xfrm flipH="1">
            <a:off x="1247275" y="5831175"/>
            <a:ext cx="3228300" cy="1290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3" name="Shape 367"/>
          <p:cNvSpPr txBox="1"/>
          <p:nvPr/>
        </p:nvSpPr>
        <p:spPr>
          <a:xfrm rot="176952">
            <a:off x="6263640" y="6048811"/>
            <a:ext cx="3154477" cy="4001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A</a:t>
            </a:r>
            <a:r>
              <a:rPr lang="fr-FR" sz="1600" b="0" i="0" u="none" strike="noStrike" cap="none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ttribuable </a:t>
            </a:r>
            <a:r>
              <a:rPr lang="fr-FR" sz="1600" b="0" i="0" u="none" strike="noStrike" cap="none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income</a:t>
            </a:r>
            <a:r>
              <a:rPr lang="fr-FR" sz="1600" b="0" i="0" u="none" strike="noStrike" cap="none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</a:p>
        </p:txBody>
      </p:sp>
      <p:cxnSp>
        <p:nvCxnSpPr>
          <p:cNvPr id="34" name="Shape 368"/>
          <p:cNvCxnSpPr/>
          <p:nvPr/>
        </p:nvCxnSpPr>
        <p:spPr>
          <a:xfrm rot="10800000">
            <a:off x="5700163" y="5941037"/>
            <a:ext cx="3195600" cy="9990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5" name="Shape 369"/>
          <p:cNvSpPr txBox="1"/>
          <p:nvPr/>
        </p:nvSpPr>
        <p:spPr>
          <a:xfrm rot="-200629">
            <a:off x="6249095" y="5180847"/>
            <a:ext cx="3075736" cy="39998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Una</a:t>
            </a:r>
            <a:r>
              <a:rPr lang="fr-FR" sz="1600" b="0" i="0" u="none" strike="noStrike" cap="none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ttribuable</a:t>
            </a:r>
            <a:r>
              <a:rPr lang="fr-FR" sz="1600" b="0" i="0" u="none" strike="noStrike" cap="none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sz="1600" b="0" i="0" u="none" strike="noStrike" cap="none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income</a:t>
            </a:r>
            <a:r>
              <a:rPr lang="fr-FR" sz="1600" b="0" i="0" u="none" strike="noStrike" cap="none" dirty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</a:p>
        </p:txBody>
      </p:sp>
      <p:sp>
        <p:nvSpPr>
          <p:cNvPr id="36" name="Shape 371"/>
          <p:cNvSpPr txBox="1"/>
          <p:nvPr/>
        </p:nvSpPr>
        <p:spPr>
          <a:xfrm rot="462">
            <a:off x="1768673" y="5941235"/>
            <a:ext cx="2755327" cy="488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B</a:t>
            </a:r>
            <a:r>
              <a:rPr lang="fr-FR" sz="1600" dirty="0" err="1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oth</a:t>
            </a:r>
            <a:r>
              <a:rPr lang="fr-FR" sz="1600" dirty="0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a</a:t>
            </a:r>
            <a:r>
              <a:rPr lang="fr-FR" sz="1600" dirty="0" err="1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ttributable</a:t>
            </a:r>
            <a:r>
              <a:rPr lang="fr-FR" sz="1600" b="0" i="0" u="none" strike="noStrike" cap="none" dirty="0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and non </a:t>
            </a:r>
            <a:r>
              <a:rPr lang="fr-FR" sz="1600" b="0" i="0" u="none" strike="noStrike" cap="none" dirty="0" err="1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attributable</a:t>
            </a:r>
            <a:r>
              <a:rPr lang="fr-FR" sz="1600" b="0" i="0" u="none" strike="noStrike" cap="none" dirty="0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 </a:t>
            </a:r>
            <a:r>
              <a:rPr lang="fr-FR" sz="1600" b="0" i="0" u="none" strike="noStrike" cap="none" dirty="0" err="1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income</a:t>
            </a:r>
            <a:r>
              <a:rPr lang="fr-FR" sz="1600" dirty="0" err="1" smtClean="0">
                <a:solidFill>
                  <a:schemeClr val="dk1"/>
                </a:solidFill>
                <a:latin typeface="+mn-lt"/>
                <a:ea typeface="Rokkitt"/>
                <a:cs typeface="Rokkitt"/>
                <a:sym typeface="Rokkitt"/>
              </a:rPr>
              <a:t>s</a:t>
            </a:r>
            <a:endParaRPr lang="fr-FR" sz="1600" b="0" i="0" u="none" strike="noStrike" cap="none" dirty="0">
              <a:solidFill>
                <a:schemeClr val="dk1"/>
              </a:solidFill>
              <a:latin typeface="+mn-lt"/>
              <a:ea typeface="Rokkitt"/>
              <a:cs typeface="Rokkitt"/>
              <a:sym typeface="Rokkitt"/>
            </a:endParaRPr>
          </a:p>
        </p:txBody>
      </p:sp>
      <p:sp>
        <p:nvSpPr>
          <p:cNvPr id="37" name="Shape 372"/>
          <p:cNvSpPr txBox="1"/>
          <p:nvPr/>
        </p:nvSpPr>
        <p:spPr>
          <a:xfrm>
            <a:off x="683750" y="3139430"/>
            <a:ext cx="338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-FR" b="1" u="sng" dirty="0" err="1" smtClean="0">
                <a:solidFill>
                  <a:srgbClr val="5F89C0"/>
                </a:solidFill>
                <a:latin typeface="+mn-lt"/>
              </a:rPr>
              <a:t>Transactional</a:t>
            </a:r>
            <a:r>
              <a:rPr lang="fr-FR" b="1" u="sng" dirty="0" smtClean="0">
                <a:solidFill>
                  <a:srgbClr val="5F89C0"/>
                </a:solidFill>
                <a:latin typeface="+mn-lt"/>
              </a:rPr>
              <a:t> </a:t>
            </a:r>
            <a:r>
              <a:rPr lang="fr-FR" b="1" u="sng" dirty="0" err="1">
                <a:solidFill>
                  <a:srgbClr val="5F89C0"/>
                </a:solidFill>
                <a:latin typeface="+mn-lt"/>
              </a:rPr>
              <a:t>approach</a:t>
            </a:r>
            <a:endParaRPr lang="fr-FR" b="1" u="sng" dirty="0">
              <a:solidFill>
                <a:srgbClr val="5F89C0"/>
              </a:solidFill>
              <a:latin typeface="+mn-lt"/>
            </a:endParaRPr>
          </a:p>
        </p:txBody>
      </p:sp>
      <p:sp>
        <p:nvSpPr>
          <p:cNvPr id="38" name="Shape 373"/>
          <p:cNvSpPr txBox="1"/>
          <p:nvPr/>
        </p:nvSpPr>
        <p:spPr>
          <a:xfrm>
            <a:off x="759950" y="5047762"/>
            <a:ext cx="338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r-FR" b="1" u="sng" dirty="0" err="1">
                <a:solidFill>
                  <a:srgbClr val="5F89C0"/>
                </a:solidFill>
                <a:latin typeface="+mn-lt"/>
              </a:rPr>
              <a:t>Entity</a:t>
            </a:r>
            <a:r>
              <a:rPr lang="fr-FR" b="1" u="sng" dirty="0">
                <a:solidFill>
                  <a:srgbClr val="5F89C0"/>
                </a:solidFill>
                <a:latin typeface="+mn-lt"/>
              </a:rPr>
              <a:t> </a:t>
            </a:r>
            <a:r>
              <a:rPr lang="fr-FR" b="1" u="sng" dirty="0" err="1">
                <a:solidFill>
                  <a:srgbClr val="5F89C0"/>
                </a:solidFill>
                <a:latin typeface="+mn-lt"/>
              </a:rPr>
              <a:t>approach</a:t>
            </a:r>
            <a:endParaRPr lang="fr-FR" b="1" u="sng" dirty="0">
              <a:solidFill>
                <a:srgbClr val="5F89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19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752475" y="2582419"/>
            <a:ext cx="9039225" cy="2145268"/>
          </a:xfrm>
          <a:prstGeom prst="roundRect">
            <a:avLst/>
          </a:prstGeom>
          <a:ln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/>
              <a:t>Art. 209 B </a:t>
            </a:r>
            <a:r>
              <a:rPr lang="fr-FR" sz="2000" b="1" dirty="0" smtClean="0"/>
              <a:t>of the FTC</a:t>
            </a:r>
            <a:r>
              <a:rPr lang="fr-FR" sz="2000" dirty="0"/>
              <a:t>:</a:t>
            </a:r>
          </a:p>
          <a:p>
            <a:pPr marL="800100" lvl="1" indent="-3429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dirty="0"/>
              <a:t>Company </a:t>
            </a:r>
            <a:r>
              <a:rPr lang="en-US" sz="2000" dirty="0" smtClean="0"/>
              <a:t>established </a:t>
            </a:r>
            <a:r>
              <a:rPr lang="en-US" sz="2000" dirty="0"/>
              <a:t>in France, liable to income tax,</a:t>
            </a:r>
          </a:p>
          <a:p>
            <a:pPr marL="800100" lvl="1" indent="-3429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dirty="0" smtClean="0"/>
              <a:t>Holding, </a:t>
            </a:r>
            <a:r>
              <a:rPr lang="en-US" sz="2000" dirty="0"/>
              <a:t>directly or indirectly, more than 50% of a company established in a foreign country, </a:t>
            </a:r>
          </a:p>
          <a:p>
            <a:pPr marL="800100" lvl="1" indent="-3429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dirty="0" smtClean="0"/>
              <a:t>Subject to </a:t>
            </a:r>
            <a:r>
              <a:rPr lang="en-US" sz="2000" dirty="0"/>
              <a:t>a favorable tax regime </a:t>
            </a:r>
            <a:r>
              <a:rPr lang="en-US" sz="2000" dirty="0" smtClean="0"/>
              <a:t>within the meaning of </a:t>
            </a:r>
            <a:r>
              <a:rPr lang="en-US" sz="2000" dirty="0"/>
              <a:t>French rules.</a:t>
            </a:r>
          </a:p>
        </p:txBody>
      </p:sp>
      <p:sp>
        <p:nvSpPr>
          <p:cNvPr id="8" name="Flèche vers le bas 7"/>
          <p:cNvSpPr/>
          <p:nvPr/>
        </p:nvSpPr>
        <p:spPr>
          <a:xfrm rot="16200000">
            <a:off x="1107282" y="4886543"/>
            <a:ext cx="590550" cy="671513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7417" name="Rectangle 10"/>
          <p:cNvSpPr>
            <a:spLocks noChangeArrowheads="1"/>
          </p:cNvSpPr>
          <p:nvPr/>
        </p:nvSpPr>
        <p:spPr bwMode="auto">
          <a:xfrm>
            <a:off x="1931988" y="5014242"/>
            <a:ext cx="2047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2000" dirty="0">
                <a:solidFill>
                  <a:schemeClr val="tx1"/>
                </a:solidFill>
              </a:rPr>
              <a:t>Entity approach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cxnSp>
        <p:nvCxnSpPr>
          <p:cNvPr id="13" name="Connecteur droit 12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52475" y="1348859"/>
            <a:ext cx="57381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France:  controlled foreign companies (CFC)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13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84187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52475" y="1348859"/>
            <a:ext cx="67390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ATAD Proposal:  controlled foreign companies (CFC)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14</a:t>
            </a:fld>
            <a:endParaRPr lang="en-US" alt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87384" y="2398424"/>
            <a:ext cx="839152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fr-FR" sz="2000" b="1" dirty="0" smtClean="0">
                <a:solidFill>
                  <a:schemeClr val="accent1"/>
                </a:solidFill>
              </a:rPr>
              <a:t>Definition of a CFC</a:t>
            </a:r>
            <a:endParaRPr lang="en-US" altLang="fr-FR" sz="2000" b="1" dirty="0">
              <a:solidFill>
                <a:schemeClr val="accent1"/>
              </a:solidFill>
            </a:endParaRPr>
          </a:p>
          <a:p>
            <a:pPr algn="just" eaLnBrk="1" hangingPunct="1"/>
            <a:endParaRPr lang="en-US" altLang="fr-FR" sz="2000" b="1" dirty="0">
              <a:solidFill>
                <a:schemeClr val="accent1"/>
              </a:solidFill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US" altLang="fr-FR" dirty="0" smtClean="0"/>
              <a:t>Same criteria as applied in France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endParaRPr lang="en-US" altLang="fr-FR" dirty="0"/>
          </a:p>
          <a:p>
            <a:pPr algn="just" eaLnBrk="1" hangingPunct="1"/>
            <a:r>
              <a:rPr lang="en-US" altLang="fr-FR" sz="2000" b="1" dirty="0" smtClean="0">
                <a:solidFill>
                  <a:schemeClr val="accent1"/>
                </a:solidFill>
              </a:rPr>
              <a:t>Option for two approaches</a:t>
            </a:r>
          </a:p>
          <a:p>
            <a:pPr algn="just" eaLnBrk="1" hangingPunct="1"/>
            <a:endParaRPr lang="en-US" altLang="fr-FR" dirty="0"/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fr-FR" altLang="fr-FR" dirty="0" err="1" smtClean="0"/>
              <a:t>Entity</a:t>
            </a:r>
            <a:r>
              <a:rPr lang="fr-FR" altLang="fr-FR" dirty="0" smtClean="0"/>
              <a:t>/</a:t>
            </a:r>
            <a:r>
              <a:rPr lang="fr-FR" altLang="fr-FR" dirty="0" err="1" smtClean="0"/>
              <a:t>categorical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approach</a:t>
            </a:r>
            <a:endParaRPr lang="fr-FR" altLang="fr-FR" dirty="0" smtClean="0"/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endParaRPr lang="fr-FR" altLang="fr-FR" dirty="0" smtClean="0"/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fr-FR" altLang="fr-FR" dirty="0" err="1" smtClean="0"/>
              <a:t>Transactional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approach</a:t>
            </a:r>
            <a:endParaRPr lang="en-US" alt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212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28105" y="5106833"/>
            <a:ext cx="1922463" cy="685800"/>
          </a:xfrm>
          <a:prstGeom prst="rect">
            <a:avLst/>
          </a:prstGeom>
          <a:gradFill rotWithShape="1">
            <a:gsLst>
              <a:gs pos="0">
                <a:srgbClr val="5F89C0"/>
              </a:gs>
              <a:gs pos="78000">
                <a:srgbClr val="4676AF"/>
              </a:gs>
              <a:gs pos="100000">
                <a:srgbClr val="4676AF"/>
              </a:gs>
            </a:gsLst>
            <a:lin ang="5400000"/>
          </a:gradFill>
          <a:ln w="12700" cap="rnd">
            <a:solidFill>
              <a:schemeClr val="accent1"/>
            </a:solidFill>
            <a:miter lim="800000"/>
            <a:headEnd/>
            <a:tailEnd/>
          </a:ln>
          <a:effectLst>
            <a:outerShdw blurRad="38100" dist="254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lt1"/>
                </a:solidFill>
                <a:latin typeface="+mn-lt"/>
                <a:cs typeface="+mn-cs"/>
              </a:rPr>
              <a:t>B Co.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28105" y="2543020"/>
            <a:ext cx="1922463" cy="685800"/>
          </a:xfrm>
          <a:prstGeom prst="rect">
            <a:avLst/>
          </a:prstGeom>
          <a:gradFill rotWithShape="1">
            <a:gsLst>
              <a:gs pos="0">
                <a:srgbClr val="5F89C0"/>
              </a:gs>
              <a:gs pos="78000">
                <a:srgbClr val="4676AF"/>
              </a:gs>
              <a:gs pos="100000">
                <a:srgbClr val="4676AF"/>
              </a:gs>
            </a:gsLst>
            <a:lin ang="5400000"/>
          </a:gradFill>
          <a:ln w="12700" cap="rnd">
            <a:solidFill>
              <a:schemeClr val="accent1"/>
            </a:solidFill>
            <a:miter lim="800000"/>
            <a:headEnd/>
            <a:tailEnd/>
          </a:ln>
          <a:effectLst>
            <a:outerShdw blurRad="38100" dist="254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lt1"/>
                </a:solidFill>
                <a:latin typeface="+mn-lt"/>
                <a:cs typeface="+mn-cs"/>
              </a:rPr>
              <a:t>A Co.</a:t>
            </a:r>
          </a:p>
        </p:txBody>
      </p:sp>
      <p:cxnSp>
        <p:nvCxnSpPr>
          <p:cNvPr id="8" name="Connecteur droit 7"/>
          <p:cNvCxnSpPr>
            <a:stCxn id="6" idx="2"/>
            <a:endCxn id="4" idx="0"/>
          </p:cNvCxnSpPr>
          <p:nvPr/>
        </p:nvCxnSpPr>
        <p:spPr>
          <a:xfrm>
            <a:off x="2290130" y="3228820"/>
            <a:ext cx="0" cy="18780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4" name="Rectangle 10"/>
          <p:cNvSpPr>
            <a:spLocks noChangeArrowheads="1"/>
          </p:cNvSpPr>
          <p:nvPr/>
        </p:nvSpPr>
        <p:spPr bwMode="auto">
          <a:xfrm>
            <a:off x="6111243" y="344630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465" name="Rectangle 11"/>
          <p:cNvSpPr>
            <a:spLocks noChangeArrowheads="1"/>
          </p:cNvSpPr>
          <p:nvPr/>
        </p:nvSpPr>
        <p:spPr bwMode="auto">
          <a:xfrm>
            <a:off x="6111243" y="344630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" name="Flèche courbée vers le bas 13"/>
          <p:cNvSpPr/>
          <p:nvPr/>
        </p:nvSpPr>
        <p:spPr>
          <a:xfrm rot="16200000">
            <a:off x="-413383" y="3800321"/>
            <a:ext cx="2822575" cy="609600"/>
          </a:xfrm>
          <a:prstGeom prst="curved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467" name="ZoneTexte 14"/>
          <p:cNvSpPr txBox="1">
            <a:spLocks noChangeArrowheads="1"/>
          </p:cNvSpPr>
          <p:nvPr/>
        </p:nvSpPr>
        <p:spPr bwMode="auto">
          <a:xfrm>
            <a:off x="1231268" y="5932333"/>
            <a:ext cx="20193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1" i="1" dirty="0" err="1">
                <a:solidFill>
                  <a:srgbClr val="800000"/>
                </a:solidFill>
              </a:rPr>
              <a:t>Deduction</a:t>
            </a:r>
            <a:r>
              <a:rPr lang="fr-FR" altLang="fr-FR" sz="1600" i="1" dirty="0">
                <a:solidFill>
                  <a:srgbClr val="800000"/>
                </a:solidFill>
              </a:rPr>
              <a:t> of </a:t>
            </a:r>
            <a:r>
              <a:rPr lang="fr-FR" altLang="fr-FR" sz="1600" i="1" dirty="0" smtClean="0">
                <a:solidFill>
                  <a:srgbClr val="800000"/>
                </a:solidFill>
              </a:rPr>
              <a:t>the </a:t>
            </a:r>
            <a:r>
              <a:rPr lang="fr-FR" altLang="fr-FR" sz="1600" i="1" dirty="0" err="1" smtClean="0">
                <a:solidFill>
                  <a:srgbClr val="800000"/>
                </a:solidFill>
              </a:rPr>
              <a:t>payment</a:t>
            </a:r>
            <a:endParaRPr lang="fr-FR" altLang="fr-FR" sz="1600" i="1" dirty="0">
              <a:solidFill>
                <a:srgbClr val="800000"/>
              </a:solidFill>
            </a:endParaRPr>
          </a:p>
        </p:txBody>
      </p:sp>
      <p:sp>
        <p:nvSpPr>
          <p:cNvPr id="19468" name="ZoneTexte 15"/>
          <p:cNvSpPr txBox="1">
            <a:spLocks noChangeArrowheads="1"/>
          </p:cNvSpPr>
          <p:nvPr/>
        </p:nvSpPr>
        <p:spPr bwMode="auto">
          <a:xfrm>
            <a:off x="1231268" y="1958820"/>
            <a:ext cx="31559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1" i="1" dirty="0">
                <a:solidFill>
                  <a:srgbClr val="800000"/>
                </a:solidFill>
              </a:rPr>
              <a:t>Non Inclusion </a:t>
            </a:r>
            <a:r>
              <a:rPr lang="fr-FR" altLang="fr-FR" sz="1600" i="1" dirty="0">
                <a:solidFill>
                  <a:srgbClr val="800000"/>
                </a:solidFill>
              </a:rPr>
              <a:t>of </a:t>
            </a:r>
            <a:r>
              <a:rPr lang="fr-FR" altLang="fr-FR" sz="1600" i="1" dirty="0" smtClean="0">
                <a:solidFill>
                  <a:srgbClr val="800000"/>
                </a:solidFill>
              </a:rPr>
              <a:t>the </a:t>
            </a:r>
            <a:r>
              <a:rPr lang="fr-FR" altLang="fr-FR" sz="1600" i="1" dirty="0" err="1" smtClean="0">
                <a:solidFill>
                  <a:srgbClr val="800000"/>
                </a:solidFill>
              </a:rPr>
              <a:t>payment</a:t>
            </a:r>
            <a:endParaRPr lang="fr-FR" altLang="fr-FR" sz="1600" b="1" i="1" dirty="0">
              <a:solidFill>
                <a:srgbClr val="800000"/>
              </a:solidFill>
            </a:endParaRPr>
          </a:p>
        </p:txBody>
      </p:sp>
      <p:sp>
        <p:nvSpPr>
          <p:cNvPr id="20" name="Forme libre 19"/>
          <p:cNvSpPr/>
          <p:nvPr/>
        </p:nvSpPr>
        <p:spPr>
          <a:xfrm>
            <a:off x="693105" y="4128933"/>
            <a:ext cx="2940050" cy="200025"/>
          </a:xfrm>
          <a:custGeom>
            <a:avLst/>
            <a:gdLst>
              <a:gd name="connsiteX0" fmla="*/ 0 w 6500369"/>
              <a:gd name="connsiteY0" fmla="*/ 718675 h 718675"/>
              <a:gd name="connsiteX1" fmla="*/ 701818 w 6500369"/>
              <a:gd name="connsiteY1" fmla="*/ 78 h 718675"/>
              <a:gd name="connsiteX2" fmla="*/ 1303376 w 6500369"/>
              <a:gd name="connsiteY2" fmla="*/ 668540 h 718675"/>
              <a:gd name="connsiteX3" fmla="*/ 1988484 w 6500369"/>
              <a:gd name="connsiteY3" fmla="*/ 100348 h 718675"/>
              <a:gd name="connsiteX4" fmla="*/ 2489783 w 6500369"/>
              <a:gd name="connsiteY4" fmla="*/ 635117 h 718675"/>
              <a:gd name="connsiteX5" fmla="*/ 3108051 w 6500369"/>
              <a:gd name="connsiteY5" fmla="*/ 16790 h 718675"/>
              <a:gd name="connsiteX6" fmla="*/ 3592640 w 6500369"/>
              <a:gd name="connsiteY6" fmla="*/ 618405 h 718675"/>
              <a:gd name="connsiteX7" fmla="*/ 4093939 w 6500369"/>
              <a:gd name="connsiteY7" fmla="*/ 16790 h 718675"/>
              <a:gd name="connsiteX8" fmla="*/ 4494977 w 6500369"/>
              <a:gd name="connsiteY8" fmla="*/ 568271 h 718675"/>
              <a:gd name="connsiteX9" fmla="*/ 4996276 w 6500369"/>
              <a:gd name="connsiteY9" fmla="*/ 50213 h 718675"/>
              <a:gd name="connsiteX10" fmla="*/ 5397315 w 6500369"/>
              <a:gd name="connsiteY10" fmla="*/ 551559 h 718675"/>
              <a:gd name="connsiteX11" fmla="*/ 5948743 w 6500369"/>
              <a:gd name="connsiteY11" fmla="*/ 33501 h 718675"/>
              <a:gd name="connsiteX12" fmla="*/ 6416622 w 6500369"/>
              <a:gd name="connsiteY12" fmla="*/ 501425 h 718675"/>
              <a:gd name="connsiteX13" fmla="*/ 6500172 w 6500369"/>
              <a:gd name="connsiteY13" fmla="*/ 518136 h 71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0369" h="718675">
                <a:moveTo>
                  <a:pt x="0" y="718675"/>
                </a:moveTo>
                <a:cubicBezTo>
                  <a:pt x="242294" y="363554"/>
                  <a:pt x="484589" y="8434"/>
                  <a:pt x="701818" y="78"/>
                </a:cubicBezTo>
                <a:cubicBezTo>
                  <a:pt x="919047" y="-8278"/>
                  <a:pt x="1088932" y="651828"/>
                  <a:pt x="1303376" y="668540"/>
                </a:cubicBezTo>
                <a:cubicBezTo>
                  <a:pt x="1517820" y="685252"/>
                  <a:pt x="1790750" y="105918"/>
                  <a:pt x="1988484" y="100348"/>
                </a:cubicBezTo>
                <a:cubicBezTo>
                  <a:pt x="2186218" y="94778"/>
                  <a:pt x="2303189" y="649043"/>
                  <a:pt x="2489783" y="635117"/>
                </a:cubicBezTo>
                <a:cubicBezTo>
                  <a:pt x="2676377" y="621191"/>
                  <a:pt x="2924242" y="19575"/>
                  <a:pt x="3108051" y="16790"/>
                </a:cubicBezTo>
                <a:cubicBezTo>
                  <a:pt x="3291860" y="14005"/>
                  <a:pt x="3428325" y="618405"/>
                  <a:pt x="3592640" y="618405"/>
                </a:cubicBezTo>
                <a:cubicBezTo>
                  <a:pt x="3756955" y="618405"/>
                  <a:pt x="3943550" y="25146"/>
                  <a:pt x="4093939" y="16790"/>
                </a:cubicBezTo>
                <a:cubicBezTo>
                  <a:pt x="4244329" y="8434"/>
                  <a:pt x="4344588" y="562701"/>
                  <a:pt x="4494977" y="568271"/>
                </a:cubicBezTo>
                <a:cubicBezTo>
                  <a:pt x="4645366" y="573841"/>
                  <a:pt x="4845886" y="52998"/>
                  <a:pt x="4996276" y="50213"/>
                </a:cubicBezTo>
                <a:cubicBezTo>
                  <a:pt x="5146666" y="47428"/>
                  <a:pt x="5238571" y="554344"/>
                  <a:pt x="5397315" y="551559"/>
                </a:cubicBezTo>
                <a:cubicBezTo>
                  <a:pt x="5556059" y="548774"/>
                  <a:pt x="5778859" y="41857"/>
                  <a:pt x="5948743" y="33501"/>
                </a:cubicBezTo>
                <a:cubicBezTo>
                  <a:pt x="6118627" y="25145"/>
                  <a:pt x="6324717" y="420653"/>
                  <a:pt x="6416622" y="501425"/>
                </a:cubicBezTo>
                <a:cubicBezTo>
                  <a:pt x="6508527" y="582197"/>
                  <a:pt x="6500172" y="518136"/>
                  <a:pt x="6500172" y="51813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Parenthèse fermante 20"/>
          <p:cNvSpPr/>
          <p:nvPr/>
        </p:nvSpPr>
        <p:spPr>
          <a:xfrm>
            <a:off x="3307718" y="2825595"/>
            <a:ext cx="215900" cy="2606675"/>
          </a:xfrm>
          <a:prstGeom prst="rightBracket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471" name="ZoneTexte 21"/>
          <p:cNvSpPr txBox="1">
            <a:spLocks noChangeArrowheads="1"/>
          </p:cNvSpPr>
          <p:nvPr/>
        </p:nvSpPr>
        <p:spPr bwMode="auto">
          <a:xfrm>
            <a:off x="3633155" y="3717770"/>
            <a:ext cx="12525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tx1"/>
                </a:solidFill>
              </a:rPr>
              <a:t>Hybrid financial instrument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255580" y="2568420"/>
            <a:ext cx="1922463" cy="685800"/>
          </a:xfrm>
          <a:prstGeom prst="rect">
            <a:avLst/>
          </a:prstGeom>
          <a:gradFill rotWithShape="1">
            <a:gsLst>
              <a:gs pos="0">
                <a:srgbClr val="5F89C0"/>
              </a:gs>
              <a:gs pos="78000">
                <a:srgbClr val="4676AF"/>
              </a:gs>
              <a:gs pos="100000">
                <a:srgbClr val="4676AF"/>
              </a:gs>
            </a:gsLst>
            <a:lin ang="5400000"/>
          </a:gradFill>
          <a:ln w="12700" cap="rnd">
            <a:solidFill>
              <a:schemeClr val="accent1"/>
            </a:solidFill>
            <a:miter lim="800000"/>
            <a:headEnd/>
            <a:tailEnd/>
          </a:ln>
          <a:effectLst>
            <a:outerShdw blurRad="38100" dist="254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lt1"/>
                </a:solidFill>
                <a:latin typeface="+mn-lt"/>
                <a:cs typeface="+mn-cs"/>
              </a:rPr>
              <a:t>A Co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255580" y="4965855"/>
            <a:ext cx="1922463" cy="685800"/>
          </a:xfrm>
          <a:prstGeom prst="rect">
            <a:avLst/>
          </a:prstGeom>
          <a:gradFill rotWithShape="1">
            <a:gsLst>
              <a:gs pos="0">
                <a:srgbClr val="5F89C0"/>
              </a:gs>
              <a:gs pos="78000">
                <a:srgbClr val="4676AF"/>
              </a:gs>
              <a:gs pos="100000">
                <a:srgbClr val="4676AF"/>
              </a:gs>
            </a:gsLst>
            <a:lin ang="5400000"/>
          </a:gradFill>
          <a:ln w="12700" cap="rnd">
            <a:solidFill>
              <a:schemeClr val="accent1"/>
            </a:solidFill>
            <a:miter lim="800000"/>
            <a:headEnd/>
            <a:tailEnd/>
          </a:ln>
          <a:effectLst>
            <a:outerShdw blurRad="38100" dist="254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lt1"/>
                </a:solidFill>
                <a:latin typeface="+mn-lt"/>
                <a:cs typeface="+mn-cs"/>
              </a:rPr>
              <a:t>B Co</a:t>
            </a:r>
          </a:p>
        </p:txBody>
      </p:sp>
      <p:sp>
        <p:nvSpPr>
          <p:cNvPr id="29" name="Ellipse 28"/>
          <p:cNvSpPr/>
          <p:nvPr/>
        </p:nvSpPr>
        <p:spPr>
          <a:xfrm>
            <a:off x="5255580" y="4973793"/>
            <a:ext cx="1922463" cy="6858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6000"/>
                  <a:lumMod val="100000"/>
                  <a:alpha val="0"/>
                </a:schemeClr>
              </a:gs>
              <a:gs pos="78000">
                <a:schemeClr val="accent1">
                  <a:shade val="94000"/>
                  <a:lumMod val="94000"/>
                  <a:alpha val="0"/>
                </a:schemeClr>
              </a:gs>
            </a:gsLst>
            <a:lin ang="5400000" scaled="0"/>
            <a:tileRect/>
          </a:gra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mtClean="0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26" name="Connecteur droit 25"/>
          <p:cNvCxnSpPr>
            <a:stCxn id="23" idx="2"/>
            <a:endCxn id="24" idx="0"/>
          </p:cNvCxnSpPr>
          <p:nvPr/>
        </p:nvCxnSpPr>
        <p:spPr>
          <a:xfrm>
            <a:off x="6216812" y="3254220"/>
            <a:ext cx="0" cy="17116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8119430" y="4956020"/>
            <a:ext cx="1922463" cy="685800"/>
          </a:xfrm>
          <a:prstGeom prst="rect">
            <a:avLst/>
          </a:prstGeom>
          <a:gradFill rotWithShape="1">
            <a:gsLst>
              <a:gs pos="0">
                <a:srgbClr val="5F89C0"/>
              </a:gs>
              <a:gs pos="78000">
                <a:srgbClr val="4676AF"/>
              </a:gs>
              <a:gs pos="100000">
                <a:srgbClr val="4676AF"/>
              </a:gs>
            </a:gsLst>
            <a:lin ang="5400000"/>
          </a:gradFill>
          <a:ln w="12700" cap="rnd">
            <a:solidFill>
              <a:schemeClr val="accent1"/>
            </a:solidFill>
            <a:miter lim="800000"/>
            <a:headEnd/>
            <a:tailEnd/>
          </a:ln>
          <a:effectLst>
            <a:outerShdw blurRad="38100" dist="254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lt1"/>
                </a:solidFill>
                <a:latin typeface="+mn-lt"/>
                <a:cs typeface="+mn-cs"/>
              </a:rPr>
              <a:t>Bank</a:t>
            </a:r>
          </a:p>
        </p:txBody>
      </p:sp>
      <p:sp>
        <p:nvSpPr>
          <p:cNvPr id="33" name="Forme libre 32"/>
          <p:cNvSpPr/>
          <p:nvPr/>
        </p:nvSpPr>
        <p:spPr>
          <a:xfrm>
            <a:off x="4930143" y="4133695"/>
            <a:ext cx="5002212" cy="200025"/>
          </a:xfrm>
          <a:custGeom>
            <a:avLst/>
            <a:gdLst>
              <a:gd name="connsiteX0" fmla="*/ 0 w 6500369"/>
              <a:gd name="connsiteY0" fmla="*/ 718675 h 718675"/>
              <a:gd name="connsiteX1" fmla="*/ 701818 w 6500369"/>
              <a:gd name="connsiteY1" fmla="*/ 78 h 718675"/>
              <a:gd name="connsiteX2" fmla="*/ 1303376 w 6500369"/>
              <a:gd name="connsiteY2" fmla="*/ 668540 h 718675"/>
              <a:gd name="connsiteX3" fmla="*/ 1988484 w 6500369"/>
              <a:gd name="connsiteY3" fmla="*/ 100348 h 718675"/>
              <a:gd name="connsiteX4" fmla="*/ 2489783 w 6500369"/>
              <a:gd name="connsiteY4" fmla="*/ 635117 h 718675"/>
              <a:gd name="connsiteX5" fmla="*/ 3108051 w 6500369"/>
              <a:gd name="connsiteY5" fmla="*/ 16790 h 718675"/>
              <a:gd name="connsiteX6" fmla="*/ 3592640 w 6500369"/>
              <a:gd name="connsiteY6" fmla="*/ 618405 h 718675"/>
              <a:gd name="connsiteX7" fmla="*/ 4093939 w 6500369"/>
              <a:gd name="connsiteY7" fmla="*/ 16790 h 718675"/>
              <a:gd name="connsiteX8" fmla="*/ 4494977 w 6500369"/>
              <a:gd name="connsiteY8" fmla="*/ 568271 h 718675"/>
              <a:gd name="connsiteX9" fmla="*/ 4996276 w 6500369"/>
              <a:gd name="connsiteY9" fmla="*/ 50213 h 718675"/>
              <a:gd name="connsiteX10" fmla="*/ 5397315 w 6500369"/>
              <a:gd name="connsiteY10" fmla="*/ 551559 h 718675"/>
              <a:gd name="connsiteX11" fmla="*/ 5948743 w 6500369"/>
              <a:gd name="connsiteY11" fmla="*/ 33501 h 718675"/>
              <a:gd name="connsiteX12" fmla="*/ 6416622 w 6500369"/>
              <a:gd name="connsiteY12" fmla="*/ 501425 h 718675"/>
              <a:gd name="connsiteX13" fmla="*/ 6500172 w 6500369"/>
              <a:gd name="connsiteY13" fmla="*/ 518136 h 71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0369" h="718675">
                <a:moveTo>
                  <a:pt x="0" y="718675"/>
                </a:moveTo>
                <a:cubicBezTo>
                  <a:pt x="242294" y="363554"/>
                  <a:pt x="484589" y="8434"/>
                  <a:pt x="701818" y="78"/>
                </a:cubicBezTo>
                <a:cubicBezTo>
                  <a:pt x="919047" y="-8278"/>
                  <a:pt x="1088932" y="651828"/>
                  <a:pt x="1303376" y="668540"/>
                </a:cubicBezTo>
                <a:cubicBezTo>
                  <a:pt x="1517820" y="685252"/>
                  <a:pt x="1790750" y="105918"/>
                  <a:pt x="1988484" y="100348"/>
                </a:cubicBezTo>
                <a:cubicBezTo>
                  <a:pt x="2186218" y="94778"/>
                  <a:pt x="2303189" y="649043"/>
                  <a:pt x="2489783" y="635117"/>
                </a:cubicBezTo>
                <a:cubicBezTo>
                  <a:pt x="2676377" y="621191"/>
                  <a:pt x="2924242" y="19575"/>
                  <a:pt x="3108051" y="16790"/>
                </a:cubicBezTo>
                <a:cubicBezTo>
                  <a:pt x="3291860" y="14005"/>
                  <a:pt x="3428325" y="618405"/>
                  <a:pt x="3592640" y="618405"/>
                </a:cubicBezTo>
                <a:cubicBezTo>
                  <a:pt x="3756955" y="618405"/>
                  <a:pt x="3943550" y="25146"/>
                  <a:pt x="4093939" y="16790"/>
                </a:cubicBezTo>
                <a:cubicBezTo>
                  <a:pt x="4244329" y="8434"/>
                  <a:pt x="4344588" y="562701"/>
                  <a:pt x="4494977" y="568271"/>
                </a:cubicBezTo>
                <a:cubicBezTo>
                  <a:pt x="4645366" y="573841"/>
                  <a:pt x="4845886" y="52998"/>
                  <a:pt x="4996276" y="50213"/>
                </a:cubicBezTo>
                <a:cubicBezTo>
                  <a:pt x="5146666" y="47428"/>
                  <a:pt x="5238571" y="554344"/>
                  <a:pt x="5397315" y="551559"/>
                </a:cubicBezTo>
                <a:cubicBezTo>
                  <a:pt x="5556059" y="548774"/>
                  <a:pt x="5778859" y="41857"/>
                  <a:pt x="5948743" y="33501"/>
                </a:cubicBezTo>
                <a:cubicBezTo>
                  <a:pt x="6118627" y="25145"/>
                  <a:pt x="6324717" y="420653"/>
                  <a:pt x="6416622" y="501425"/>
                </a:cubicBezTo>
                <a:cubicBezTo>
                  <a:pt x="6508527" y="582197"/>
                  <a:pt x="6500172" y="518136"/>
                  <a:pt x="6500172" y="51813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35" name="Connecteur droit avec flèche 34"/>
          <p:cNvCxnSpPr/>
          <p:nvPr/>
        </p:nvCxnSpPr>
        <p:spPr>
          <a:xfrm>
            <a:off x="7178043" y="5148108"/>
            <a:ext cx="9413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79" name="ZoneTexte 35"/>
          <p:cNvSpPr txBox="1">
            <a:spLocks noChangeArrowheads="1"/>
          </p:cNvSpPr>
          <p:nvPr/>
        </p:nvSpPr>
        <p:spPr bwMode="auto">
          <a:xfrm>
            <a:off x="7178043" y="4802033"/>
            <a:ext cx="8057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dirty="0" err="1" smtClean="0">
                <a:solidFill>
                  <a:schemeClr val="tx1"/>
                </a:solidFill>
              </a:rPr>
              <a:t>Interest</a:t>
            </a:r>
            <a:endParaRPr lang="fr-FR" altLang="fr-FR" sz="1400" dirty="0">
              <a:solidFill>
                <a:schemeClr val="tx1"/>
              </a:solidFill>
            </a:endParaRPr>
          </a:p>
        </p:txBody>
      </p:sp>
      <p:cxnSp>
        <p:nvCxnSpPr>
          <p:cNvPr id="37" name="Connecteur droit avec flèche 36"/>
          <p:cNvCxnSpPr/>
          <p:nvPr/>
        </p:nvCxnSpPr>
        <p:spPr>
          <a:xfrm flipH="1">
            <a:off x="7178043" y="5259233"/>
            <a:ext cx="9413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81" name="ZoneTexte 40"/>
          <p:cNvSpPr txBox="1">
            <a:spLocks noChangeArrowheads="1"/>
          </p:cNvSpPr>
          <p:nvPr/>
        </p:nvSpPr>
        <p:spPr bwMode="auto">
          <a:xfrm>
            <a:off x="7373305" y="5411633"/>
            <a:ext cx="579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dirty="0" err="1">
                <a:solidFill>
                  <a:schemeClr val="tx1"/>
                </a:solidFill>
              </a:rPr>
              <a:t>Loan</a:t>
            </a:r>
            <a:endParaRPr lang="fr-FR" altLang="fr-FR" sz="1400" dirty="0">
              <a:solidFill>
                <a:schemeClr val="tx1"/>
              </a:solidFill>
            </a:endParaRPr>
          </a:p>
        </p:txBody>
      </p:sp>
      <p:sp>
        <p:nvSpPr>
          <p:cNvPr id="19482" name="ZoneTexte 41"/>
          <p:cNvSpPr txBox="1">
            <a:spLocks noChangeArrowheads="1"/>
          </p:cNvSpPr>
          <p:nvPr/>
        </p:nvSpPr>
        <p:spPr bwMode="auto">
          <a:xfrm>
            <a:off x="7178043" y="2516033"/>
            <a:ext cx="22780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1" i="1" dirty="0" err="1">
                <a:solidFill>
                  <a:srgbClr val="800000"/>
                </a:solidFill>
              </a:rPr>
              <a:t>Deduction</a:t>
            </a:r>
            <a:r>
              <a:rPr lang="fr-FR" altLang="fr-FR" sz="1600" i="1" dirty="0">
                <a:solidFill>
                  <a:srgbClr val="800000"/>
                </a:solidFill>
              </a:rPr>
              <a:t> of </a:t>
            </a:r>
            <a:r>
              <a:rPr lang="fr-FR" altLang="fr-FR" sz="1600" i="1" dirty="0" err="1" smtClean="0">
                <a:solidFill>
                  <a:srgbClr val="800000"/>
                </a:solidFill>
              </a:rPr>
              <a:t>interest</a:t>
            </a:r>
            <a:r>
              <a:rPr lang="fr-FR" altLang="fr-FR" sz="1600" i="1" dirty="0" smtClean="0">
                <a:solidFill>
                  <a:srgbClr val="800000"/>
                </a:solidFill>
              </a:rPr>
              <a:t> </a:t>
            </a:r>
            <a:r>
              <a:rPr lang="fr-FR" altLang="fr-FR" sz="1600" i="1" dirty="0" err="1">
                <a:solidFill>
                  <a:srgbClr val="800000"/>
                </a:solidFill>
              </a:rPr>
              <a:t>paid</a:t>
            </a:r>
            <a:r>
              <a:rPr lang="fr-FR" altLang="fr-FR" sz="1600" i="1" dirty="0">
                <a:solidFill>
                  <a:srgbClr val="800000"/>
                </a:solidFill>
              </a:rPr>
              <a:t> </a:t>
            </a:r>
            <a:r>
              <a:rPr lang="fr-FR" altLang="fr-FR" sz="1600" i="1" dirty="0" err="1" smtClean="0">
                <a:solidFill>
                  <a:srgbClr val="800000"/>
                </a:solidFill>
              </a:rPr>
              <a:t>with</a:t>
            </a:r>
            <a:r>
              <a:rPr lang="fr-FR" altLang="fr-FR" sz="1600" i="1" dirty="0" smtClean="0">
                <a:solidFill>
                  <a:srgbClr val="800000"/>
                </a:solidFill>
              </a:rPr>
              <a:t> respect to a </a:t>
            </a:r>
            <a:r>
              <a:rPr lang="fr-FR" altLang="fr-FR" sz="1600" i="1" dirty="0" err="1">
                <a:solidFill>
                  <a:srgbClr val="800000"/>
                </a:solidFill>
              </a:rPr>
              <a:t>loan</a:t>
            </a:r>
            <a:r>
              <a:rPr lang="fr-FR" altLang="fr-FR" sz="1600" i="1" dirty="0">
                <a:solidFill>
                  <a:srgbClr val="800000"/>
                </a:solidFill>
              </a:rPr>
              <a:t> made by a </a:t>
            </a:r>
            <a:r>
              <a:rPr lang="fr-FR" altLang="fr-FR" sz="1600" i="1" dirty="0" err="1">
                <a:solidFill>
                  <a:srgbClr val="800000"/>
                </a:solidFill>
              </a:rPr>
              <a:t>disregarded</a:t>
            </a:r>
            <a:r>
              <a:rPr lang="fr-FR" altLang="fr-FR" sz="1600" i="1" dirty="0">
                <a:solidFill>
                  <a:srgbClr val="800000"/>
                </a:solidFill>
              </a:rPr>
              <a:t> </a:t>
            </a:r>
            <a:r>
              <a:rPr lang="fr-FR" altLang="fr-FR" sz="1600" i="1" dirty="0" err="1">
                <a:solidFill>
                  <a:srgbClr val="800000"/>
                </a:solidFill>
              </a:rPr>
              <a:t>entity</a:t>
            </a:r>
            <a:endParaRPr lang="fr-FR" altLang="fr-FR" sz="1600" i="1" dirty="0">
              <a:solidFill>
                <a:srgbClr val="800000"/>
              </a:solidFill>
            </a:endParaRPr>
          </a:p>
        </p:txBody>
      </p:sp>
      <p:sp>
        <p:nvSpPr>
          <p:cNvPr id="19483" name="ZoneTexte 43"/>
          <p:cNvSpPr txBox="1">
            <a:spLocks noChangeArrowheads="1"/>
          </p:cNvSpPr>
          <p:nvPr/>
        </p:nvSpPr>
        <p:spPr bwMode="auto">
          <a:xfrm>
            <a:off x="5287330" y="5867245"/>
            <a:ext cx="1857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b="1" i="1" dirty="0" err="1">
                <a:solidFill>
                  <a:srgbClr val="800000"/>
                </a:solidFill>
              </a:rPr>
              <a:t>Deduction</a:t>
            </a:r>
            <a:r>
              <a:rPr lang="fr-FR" altLang="fr-FR" sz="1600" i="1" dirty="0">
                <a:solidFill>
                  <a:srgbClr val="800000"/>
                </a:solidFill>
              </a:rPr>
              <a:t> of </a:t>
            </a:r>
            <a:r>
              <a:rPr lang="fr-FR" altLang="fr-FR" sz="1600" i="1" dirty="0" err="1" smtClean="0">
                <a:solidFill>
                  <a:srgbClr val="800000"/>
                </a:solidFill>
              </a:rPr>
              <a:t>interest</a:t>
            </a:r>
            <a:r>
              <a:rPr lang="fr-FR" altLang="fr-FR" sz="1600" i="1" dirty="0" smtClean="0">
                <a:solidFill>
                  <a:srgbClr val="800000"/>
                </a:solidFill>
              </a:rPr>
              <a:t> </a:t>
            </a:r>
            <a:r>
              <a:rPr lang="fr-FR" altLang="fr-FR" sz="1600" i="1" dirty="0" err="1">
                <a:solidFill>
                  <a:srgbClr val="800000"/>
                </a:solidFill>
              </a:rPr>
              <a:t>paid</a:t>
            </a:r>
            <a:r>
              <a:rPr lang="fr-FR" altLang="fr-FR" sz="1600" i="1" dirty="0">
                <a:solidFill>
                  <a:srgbClr val="800000"/>
                </a:solidFill>
              </a:rPr>
              <a:t> by a </a:t>
            </a:r>
            <a:r>
              <a:rPr lang="fr-FR" altLang="fr-FR" sz="1600" i="1" dirty="0" err="1">
                <a:solidFill>
                  <a:srgbClr val="800000"/>
                </a:solidFill>
              </a:rPr>
              <a:t>resident</a:t>
            </a:r>
            <a:r>
              <a:rPr lang="fr-FR" altLang="fr-FR" sz="1600" i="1" dirty="0">
                <a:solidFill>
                  <a:srgbClr val="800000"/>
                </a:solidFill>
              </a:rPr>
              <a:t> </a:t>
            </a:r>
            <a:r>
              <a:rPr lang="fr-FR" altLang="fr-FR" sz="1600" i="1" dirty="0" err="1">
                <a:solidFill>
                  <a:srgbClr val="800000"/>
                </a:solidFill>
              </a:rPr>
              <a:t>company</a:t>
            </a:r>
            <a:endParaRPr lang="fr-FR" altLang="fr-FR" sz="1600" b="1" i="1" dirty="0">
              <a:solidFill>
                <a:srgbClr val="800000"/>
              </a:solidFill>
            </a:endParaRPr>
          </a:p>
        </p:txBody>
      </p:sp>
      <p:sp>
        <p:nvSpPr>
          <p:cNvPr id="34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cxnSp>
        <p:nvCxnSpPr>
          <p:cNvPr id="36" name="Connecteur droit 35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52475" y="1348859"/>
            <a:ext cx="49097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BEPS:  neutralizing hybrid mismatches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15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752475" y="2559829"/>
            <a:ext cx="90138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fr-FR" sz="2000" b="1" smtClean="0">
                <a:solidFill>
                  <a:schemeClr val="accent1"/>
                </a:solidFill>
              </a:rPr>
              <a:t>Two </a:t>
            </a:r>
            <a:r>
              <a:rPr lang="en-GB" altLang="fr-FR" sz="2000" b="1" dirty="0" smtClean="0">
                <a:solidFill>
                  <a:schemeClr val="accent1"/>
                </a:solidFill>
              </a:rPr>
              <a:t>rules</a:t>
            </a:r>
            <a:endParaRPr lang="en-GB" altLang="fr-FR" sz="2000" b="1" dirty="0">
              <a:solidFill>
                <a:schemeClr val="accent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20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2000" dirty="0">
                <a:solidFill>
                  <a:schemeClr val="tx1"/>
                </a:solidFill>
              </a:rPr>
              <a:t>The payer’s jurisdiction must deny deduction when the payment </a:t>
            </a:r>
            <a:r>
              <a:rPr lang="en-US" altLang="fr-FR" sz="2000" dirty="0" smtClean="0">
                <a:solidFill>
                  <a:schemeClr val="tx1"/>
                </a:solidFill>
              </a:rPr>
              <a:t>is not </a:t>
            </a:r>
            <a:r>
              <a:rPr lang="en-US" altLang="fr-FR" sz="2000" dirty="0">
                <a:solidFill>
                  <a:schemeClr val="tx1"/>
                </a:solidFill>
              </a:rPr>
              <a:t>included in taxable income of the </a:t>
            </a:r>
            <a:r>
              <a:rPr lang="en-US" altLang="fr-FR" sz="2000" dirty="0" smtClean="0">
                <a:solidFill>
                  <a:schemeClr val="tx1"/>
                </a:solidFill>
              </a:rPr>
              <a:t>payee;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2000" dirty="0" smtClean="0">
                <a:solidFill>
                  <a:schemeClr val="tx1"/>
                </a:solidFill>
              </a:rPr>
              <a:t>Defensive </a:t>
            </a:r>
            <a:r>
              <a:rPr lang="en-US" altLang="fr-FR" sz="2000" dirty="0">
                <a:solidFill>
                  <a:schemeClr val="tx1"/>
                </a:solidFill>
              </a:rPr>
              <a:t>rule: the payee’s jurisdiction must tax the income when it has been deducted in the payer’s jurisdiction.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52475" y="1348859"/>
            <a:ext cx="49097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BEPS:  neutralizing hybrid mismatches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16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752476" y="2094376"/>
            <a:ext cx="90297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fr-FR" sz="2000" b="1" u="sng" dirty="0" smtClean="0">
                <a:solidFill>
                  <a:schemeClr val="tx1"/>
                </a:solidFill>
              </a:rPr>
              <a:t>Outgoing flow </a:t>
            </a:r>
            <a:r>
              <a:rPr lang="en-US" altLang="fr-FR" sz="2000" b="1" dirty="0" smtClean="0">
                <a:solidFill>
                  <a:schemeClr val="tx1"/>
                </a:solidFill>
              </a:rPr>
              <a:t>: </a:t>
            </a:r>
            <a:r>
              <a:rPr lang="en-US" altLang="fr-FR" sz="2000" dirty="0">
                <a:solidFill>
                  <a:schemeClr val="tx1"/>
                </a:solidFill>
              </a:rPr>
              <a:t>d</a:t>
            </a:r>
            <a:r>
              <a:rPr lang="en-US" sz="2000" dirty="0" smtClean="0">
                <a:solidFill>
                  <a:schemeClr val="tx1"/>
                </a:solidFill>
              </a:rPr>
              <a:t>enial </a:t>
            </a:r>
            <a:r>
              <a:rPr lang="en-US" sz="2000" dirty="0">
                <a:solidFill>
                  <a:schemeClr val="tx1"/>
                </a:solidFill>
              </a:rPr>
              <a:t>of deduction of </a:t>
            </a:r>
            <a:r>
              <a:rPr lang="en-US" sz="2000" dirty="0" smtClean="0">
                <a:solidFill>
                  <a:schemeClr val="tx1"/>
                </a:solidFill>
              </a:rPr>
              <a:t>interest </a:t>
            </a:r>
            <a:r>
              <a:rPr lang="en-US" sz="2000" dirty="0">
                <a:solidFill>
                  <a:schemeClr val="tx1"/>
                </a:solidFill>
              </a:rPr>
              <a:t>taxed in the payee’s jurisdiction less than a 1/4 of the tax that would have been paid in France on those </a:t>
            </a:r>
            <a:r>
              <a:rPr lang="en-US" sz="2000" dirty="0" smtClean="0">
                <a:solidFill>
                  <a:schemeClr val="tx1"/>
                </a:solidFill>
              </a:rPr>
              <a:t>interest</a:t>
            </a:r>
            <a:endParaRPr lang="en-US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endParaRPr lang="en-US" altLang="fr-FR" sz="2000" b="1" u="sng" dirty="0" smtClean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endParaRPr lang="en-US" altLang="fr-FR" sz="2000" b="1" u="sng" dirty="0" smtClean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fr-FR" sz="2000" b="1" u="sng" dirty="0" smtClean="0">
                <a:solidFill>
                  <a:schemeClr val="tx1"/>
                </a:solidFill>
              </a:rPr>
              <a:t>Incoming flow</a:t>
            </a:r>
            <a:r>
              <a:rPr lang="en-US" altLang="fr-FR" sz="2000" dirty="0" smtClean="0">
                <a:solidFill>
                  <a:schemeClr val="tx1"/>
                </a:solidFill>
              </a:rPr>
              <a:t>: denial </a:t>
            </a:r>
            <a:r>
              <a:rPr lang="en-US" altLang="fr-FR" sz="2000" dirty="0">
                <a:solidFill>
                  <a:schemeClr val="tx1"/>
                </a:solidFill>
              </a:rPr>
              <a:t>of </a:t>
            </a:r>
            <a:r>
              <a:rPr lang="en-US" altLang="fr-FR" sz="2000" dirty="0" smtClean="0">
                <a:solidFill>
                  <a:schemeClr val="tx1"/>
                </a:solidFill>
              </a:rPr>
              <a:t>the participation </a:t>
            </a:r>
            <a:r>
              <a:rPr lang="en-US" altLang="fr-FR" sz="2000" dirty="0">
                <a:solidFill>
                  <a:schemeClr val="tx1"/>
                </a:solidFill>
              </a:rPr>
              <a:t>exemption regime if the dividend is deducted in the payee’s </a:t>
            </a:r>
            <a:r>
              <a:rPr lang="en-US" altLang="fr-FR" sz="2000" dirty="0" smtClean="0">
                <a:solidFill>
                  <a:schemeClr val="tx1"/>
                </a:solidFill>
              </a:rPr>
              <a:t>jurisdiction.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endParaRPr lang="en-US" altLang="fr-FR" sz="2000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2000" dirty="0" smtClean="0">
                <a:solidFill>
                  <a:schemeClr val="tx1"/>
                </a:solidFill>
              </a:rPr>
              <a:t>No </a:t>
            </a:r>
            <a:r>
              <a:rPr lang="en-US" altLang="fr-FR" sz="2000" dirty="0">
                <a:solidFill>
                  <a:schemeClr val="tx1"/>
                </a:solidFill>
              </a:rPr>
              <a:t>safeguard provisions</a:t>
            </a:r>
            <a:r>
              <a:rPr lang="fr-FR" altLang="fr-FR" sz="2000" dirty="0" smtClean="0">
                <a:solidFill>
                  <a:schemeClr val="tx1"/>
                </a:solidFill>
              </a:rPr>
              <a:t>.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52475" y="1348859"/>
            <a:ext cx="5109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France:  neutralizing hybrid mismatches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17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me 17"/>
          <p:cNvGraphicFramePr/>
          <p:nvPr>
            <p:extLst>
              <p:ext uri="{D42A27DB-BD31-4B8C-83A1-F6EECF244321}">
                <p14:modId xmlns:p14="http://schemas.microsoft.com/office/powerpoint/2010/main" val="1116647577"/>
              </p:ext>
            </p:extLst>
          </p:nvPr>
        </p:nvGraphicFramePr>
        <p:xfrm>
          <a:off x="644284" y="2169721"/>
          <a:ext cx="8860365" cy="398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>
                <a:ea typeface="+mn-ea"/>
                <a:cs typeface="Arial" pitchFamily="34" charset="0"/>
              </a:rPr>
              <a:t>1.1 - Consistency pillar: interest deduction limitations, CFC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and </a:t>
            </a:r>
            <a:r>
              <a:rPr lang="en-GB" altLang="fr-FR" sz="3100" kern="1200" dirty="0">
                <a:ea typeface="+mn-ea"/>
                <a:cs typeface="Arial" pitchFamily="34" charset="0"/>
              </a:rPr>
              <a:t>anti-hybrids 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rules</a:t>
            </a:r>
            <a:endParaRPr lang="en-GB" dirty="0"/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52475" y="1348859"/>
            <a:ext cx="6110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ATAD Proposal:  neutralizing hybrid mismatches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18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3"/>
          <p:cNvSpPr>
            <a:spLocks noChangeArrowheads="1"/>
          </p:cNvSpPr>
          <p:nvPr/>
        </p:nvSpPr>
        <p:spPr bwMode="auto">
          <a:xfrm>
            <a:off x="852487" y="2038386"/>
            <a:ext cx="8748713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2000" b="1" dirty="0">
                <a:solidFill>
                  <a:schemeClr val="accent1"/>
                </a:solidFill>
              </a:rPr>
              <a:t>The master file &amp; the local file</a:t>
            </a: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endParaRPr lang="en-US" altLang="fr-FR" sz="2000" b="1" dirty="0">
              <a:solidFill>
                <a:schemeClr val="accent1"/>
              </a:solidFill>
            </a:endParaRP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dirty="0" smtClean="0">
                <a:solidFill>
                  <a:schemeClr val="tx1"/>
                </a:solidFill>
              </a:rPr>
              <a:t>Organize </a:t>
            </a:r>
            <a:r>
              <a:rPr lang="en-US" altLang="fr-FR" dirty="0">
                <a:solidFill>
                  <a:schemeClr val="tx1"/>
                </a:solidFill>
              </a:rPr>
              <a:t>rules at 2 </a:t>
            </a:r>
            <a:r>
              <a:rPr lang="en-US" altLang="fr-FR" dirty="0" smtClean="0">
                <a:solidFill>
                  <a:schemeClr val="tx1"/>
                </a:solidFill>
              </a:rPr>
              <a:t>levels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dirty="0">
                <a:solidFill>
                  <a:schemeClr val="tx1"/>
                </a:solidFill>
              </a:rPr>
              <a:t>I</a:t>
            </a:r>
            <a:r>
              <a:rPr lang="en-US" altLang="fr-FR" dirty="0" smtClean="0">
                <a:solidFill>
                  <a:schemeClr val="tx1"/>
                </a:solidFill>
              </a:rPr>
              <a:t>nformation </a:t>
            </a:r>
            <a:r>
              <a:rPr lang="en-US" altLang="fr-FR" dirty="0">
                <a:solidFill>
                  <a:schemeClr val="tx1"/>
                </a:solidFill>
              </a:rPr>
              <a:t>regarding intangible assets, intra group transactions</a:t>
            </a:r>
            <a:r>
              <a:rPr lang="is-IS" altLang="fr-FR" dirty="0" smtClean="0">
                <a:solidFill>
                  <a:schemeClr val="tx1"/>
                </a:solidFill>
              </a:rPr>
              <a:t>…</a:t>
            </a:r>
            <a:endParaRPr lang="en-US" altLang="fr-FR" dirty="0" smtClean="0">
              <a:solidFill>
                <a:schemeClr val="tx1"/>
              </a:solidFill>
            </a:endParaRP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dirty="0" smtClean="0">
                <a:solidFill>
                  <a:schemeClr val="tx1"/>
                </a:solidFill>
              </a:rPr>
              <a:t>Failure to comply with such requirements triggers the application of penalties</a:t>
            </a: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endParaRPr lang="en-US" altLang="fr-FR" sz="2000" b="1" dirty="0">
              <a:solidFill>
                <a:schemeClr val="accent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fr-FR" sz="2000" b="1" dirty="0">
                <a:solidFill>
                  <a:schemeClr val="accent1"/>
                </a:solidFill>
              </a:rPr>
              <a:t>The Country by Country reporting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None/>
            </a:pPr>
            <a:endParaRPr lang="fr-FR" altLang="fr-FR" sz="2000" b="1" dirty="0">
              <a:solidFill>
                <a:schemeClr val="accent1"/>
              </a:solidFill>
            </a:endParaRPr>
          </a:p>
          <a:p>
            <a:pPr marL="285750" lvl="1" indent="-28575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1800" dirty="0" smtClean="0">
                <a:solidFill>
                  <a:schemeClr val="tx1"/>
                </a:solidFill>
              </a:rPr>
              <a:t>Minimum standard</a:t>
            </a:r>
          </a:p>
          <a:p>
            <a:pPr marL="285750" lvl="1" indent="-28575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1800" dirty="0" smtClean="0">
                <a:solidFill>
                  <a:schemeClr val="tx1"/>
                </a:solidFill>
              </a:rPr>
              <a:t>Ensures </a:t>
            </a:r>
            <a:r>
              <a:rPr lang="en-US" altLang="fr-FR" sz="1800" dirty="0">
                <a:solidFill>
                  <a:schemeClr val="tx1"/>
                </a:solidFill>
              </a:rPr>
              <a:t>that tax authorities obtain a complete understanding of the way MNEs structure their </a:t>
            </a:r>
            <a:r>
              <a:rPr lang="en-US" altLang="fr-FR" sz="1800" dirty="0" smtClean="0">
                <a:solidFill>
                  <a:schemeClr val="tx1"/>
                </a:solidFill>
              </a:rPr>
              <a:t>transactions</a:t>
            </a:r>
          </a:p>
          <a:p>
            <a:pPr marL="285750" lvl="1" indent="-28575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1800" dirty="0" smtClean="0">
                <a:solidFill>
                  <a:schemeClr val="tx1"/>
                </a:solidFill>
              </a:rPr>
              <a:t>Requires </a:t>
            </a:r>
            <a:r>
              <a:rPr lang="en-US" altLang="fr-FR" sz="1800" dirty="0">
                <a:solidFill>
                  <a:schemeClr val="tx1"/>
                </a:solidFill>
              </a:rPr>
              <a:t>follow-up and cooperation between local tax authorities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None/>
            </a:pPr>
            <a:endParaRPr lang="fr-FR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fr-FR" sz="2000" b="1" i="1" dirty="0" smtClean="0">
                <a:solidFill>
                  <a:schemeClr val="tx2"/>
                </a:solidFill>
              </a:rPr>
              <a:t>27 </a:t>
            </a:r>
            <a:r>
              <a:rPr lang="en-US" altLang="fr-FR" sz="2000" b="1" i="1" dirty="0">
                <a:solidFill>
                  <a:schemeClr val="tx2"/>
                </a:solidFill>
              </a:rPr>
              <a:t>January 2016 : 31 Countries signed the MCAA for the automatic exchange of CBCR</a:t>
            </a:r>
            <a:r>
              <a:rPr lang="en-US" altLang="fr-FR" sz="2000" dirty="0">
                <a:solidFill>
                  <a:schemeClr val="tx1"/>
                </a:solidFill>
              </a:rPr>
              <a:t>.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 smtClean="0">
                <a:ea typeface="+mn-ea"/>
                <a:cs typeface="Arial" pitchFamily="34" charset="0"/>
              </a:rPr>
              <a:t>1.2 – Substance and transparency pillars: </a:t>
            </a:r>
            <a:r>
              <a:rPr lang="en-GB" altLang="fr-FR" sz="3100" kern="1200" dirty="0" err="1" smtClean="0">
                <a:ea typeface="+mn-ea"/>
                <a:cs typeface="Arial" pitchFamily="34" charset="0"/>
              </a:rPr>
              <a:t>CbCR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, LOB/PPT and PE</a:t>
            </a:r>
            <a:endParaRPr lang="en-GB" dirty="0"/>
          </a:p>
        </p:txBody>
      </p:sp>
      <p:cxnSp>
        <p:nvCxnSpPr>
          <p:cNvPr id="7" name="Connecteur droit 6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52475" y="1348859"/>
            <a:ext cx="85639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BEPS:  transparency, the obligation of transfer pricing documentation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19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ZoneTexte 3"/>
          <p:cNvSpPr txBox="1">
            <a:spLocks noChangeArrowheads="1"/>
          </p:cNvSpPr>
          <p:nvPr/>
        </p:nvSpPr>
        <p:spPr bwMode="auto">
          <a:xfrm>
            <a:off x="809625" y="2072037"/>
            <a:ext cx="8820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2000" b="1" dirty="0">
                <a:solidFill>
                  <a:schemeClr val="tx1"/>
                </a:solidFill>
              </a:rPr>
              <a:t>The </a:t>
            </a:r>
            <a:r>
              <a:rPr lang="fr-FR" altLang="fr-FR" sz="2000" b="1" dirty="0" smtClean="0">
                <a:solidFill>
                  <a:schemeClr val="tx1"/>
                </a:solidFill>
              </a:rPr>
              <a:t>obligation to have TP documentation </a:t>
            </a:r>
            <a:r>
              <a:rPr lang="fr-FR" altLang="fr-FR" sz="2000" b="1" dirty="0" err="1" smtClean="0">
                <a:solidFill>
                  <a:schemeClr val="tx1"/>
                </a:solidFill>
              </a:rPr>
              <a:t>is</a:t>
            </a:r>
            <a:r>
              <a:rPr lang="fr-FR" altLang="fr-FR" sz="2000" b="1" dirty="0" smtClean="0">
                <a:solidFill>
                  <a:schemeClr val="tx1"/>
                </a:solidFill>
              </a:rPr>
              <a:t> </a:t>
            </a:r>
            <a:r>
              <a:rPr lang="fr-FR" altLang="fr-FR" sz="2000" b="1" dirty="0">
                <a:solidFill>
                  <a:schemeClr val="tx1"/>
                </a:solidFill>
              </a:rPr>
              <a:t>not new </a:t>
            </a:r>
            <a:r>
              <a:rPr lang="fr-FR" altLang="fr-FR" sz="2000" b="1" dirty="0" smtClean="0">
                <a:solidFill>
                  <a:schemeClr val="tx1"/>
                </a:solidFill>
              </a:rPr>
              <a:t>in France</a:t>
            </a:r>
            <a:endParaRPr lang="fr-FR" altLang="fr-FR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>
            <a:spLocks noChangeArrowheads="1"/>
          </p:cNvSpPr>
          <p:nvPr/>
        </p:nvSpPr>
        <p:spPr bwMode="ltGray">
          <a:xfrm>
            <a:off x="647700" y="2748312"/>
            <a:ext cx="1933575" cy="1352550"/>
          </a:xfrm>
          <a:prstGeom prst="roundRect">
            <a:avLst>
              <a:gd name="adj" fmla="val 16667"/>
            </a:avLst>
          </a:prstGeom>
          <a:solidFill>
            <a:srgbClr val="376092"/>
          </a:solidFill>
          <a:ln w="12700" cap="rnd">
            <a:solidFill>
              <a:srgbClr val="558ED5"/>
            </a:solidFill>
            <a:round/>
            <a:headEnd/>
            <a:tailEnd/>
          </a:ln>
          <a:effectLst>
            <a:outerShdw blurRad="38100" dist="254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800100" y="2900712"/>
            <a:ext cx="1933575" cy="1352550"/>
          </a:xfrm>
          <a:prstGeom prst="roundRect">
            <a:avLst>
              <a:gd name="adj" fmla="val 10000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fr-FR" altLang="fr-FR" sz="3200" b="1" smtClean="0">
                <a:solidFill>
                  <a:srgbClr val="FFFFFF"/>
                </a:solidFill>
                <a:latin typeface="Tw Cen MT" pitchFamily="34" charset="0"/>
                <a:cs typeface="Arial" pitchFamily="34" charset="0"/>
              </a:rPr>
              <a:t>2010</a:t>
            </a:r>
            <a:endParaRPr lang="fr-FR" altLang="fr-FR" sz="3600" b="1" smtClean="0">
              <a:solidFill>
                <a:srgbClr val="FFFFFF"/>
              </a:solidFill>
              <a:latin typeface="Tw Cen MT" pitchFamily="34" charset="0"/>
              <a:cs typeface="Arial" pitchFamily="34" charset="0"/>
            </a:endParaRPr>
          </a:p>
        </p:txBody>
      </p:sp>
      <p:sp>
        <p:nvSpPr>
          <p:cNvPr id="15" name="Rectangle à coins arrondis 14"/>
          <p:cNvSpPr>
            <a:spLocks noChangeArrowheads="1"/>
          </p:cNvSpPr>
          <p:nvPr/>
        </p:nvSpPr>
        <p:spPr bwMode="ltGray">
          <a:xfrm>
            <a:off x="704850" y="4824762"/>
            <a:ext cx="1933575" cy="1352550"/>
          </a:xfrm>
          <a:prstGeom prst="roundRect">
            <a:avLst>
              <a:gd name="adj" fmla="val 16667"/>
            </a:avLst>
          </a:prstGeom>
          <a:solidFill>
            <a:srgbClr val="376092"/>
          </a:solidFill>
          <a:ln w="12700" cap="rnd">
            <a:solidFill>
              <a:srgbClr val="558ED5"/>
            </a:solidFill>
            <a:round/>
            <a:headEnd/>
            <a:tailEnd/>
          </a:ln>
          <a:effectLst>
            <a:outerShdw blurRad="38100" dist="254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857250" y="4977162"/>
            <a:ext cx="1933575" cy="1352550"/>
          </a:xfrm>
          <a:prstGeom prst="roundRect">
            <a:avLst>
              <a:gd name="adj" fmla="val 10000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latin typeface="+mj-lt"/>
              </a:rPr>
              <a:t>2016</a:t>
            </a:r>
          </a:p>
        </p:txBody>
      </p:sp>
      <p:sp>
        <p:nvSpPr>
          <p:cNvPr id="24587" name="Rectangle 16"/>
          <p:cNvSpPr>
            <a:spLocks noChangeArrowheads="1"/>
          </p:cNvSpPr>
          <p:nvPr/>
        </p:nvSpPr>
        <p:spPr bwMode="auto">
          <a:xfrm>
            <a:off x="3067050" y="3215037"/>
            <a:ext cx="7007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dirty="0">
                <a:solidFill>
                  <a:schemeClr val="tx1"/>
                </a:solidFill>
              </a:rPr>
              <a:t>Transmission of “master file” + “local file”</a:t>
            </a:r>
          </a:p>
        </p:txBody>
      </p:sp>
      <p:sp>
        <p:nvSpPr>
          <p:cNvPr id="24588" name="Rectangle 17"/>
          <p:cNvSpPr>
            <a:spLocks noChangeArrowheads="1"/>
          </p:cNvSpPr>
          <p:nvPr/>
        </p:nvSpPr>
        <p:spPr bwMode="auto">
          <a:xfrm>
            <a:off x="3067050" y="5291487"/>
            <a:ext cx="6715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dirty="0">
                <a:solidFill>
                  <a:schemeClr val="tx1"/>
                </a:solidFill>
              </a:rPr>
              <a:t>2016 Financial Law: </a:t>
            </a:r>
            <a:r>
              <a:rPr lang="en-US" altLang="fr-FR" dirty="0" smtClean="0">
                <a:solidFill>
                  <a:schemeClr val="tx1"/>
                </a:solidFill>
              </a:rPr>
              <a:t>As of January 1</a:t>
            </a:r>
            <a:r>
              <a:rPr lang="en-US" altLang="fr-FR" baseline="30000" dirty="0" smtClean="0">
                <a:solidFill>
                  <a:schemeClr val="tx1"/>
                </a:solidFill>
              </a:rPr>
              <a:t>st</a:t>
            </a:r>
            <a:r>
              <a:rPr lang="en-US" altLang="fr-FR" dirty="0" smtClean="0">
                <a:solidFill>
                  <a:schemeClr val="tx1"/>
                </a:solidFill>
              </a:rPr>
              <a:t> 2016</a:t>
            </a:r>
            <a:r>
              <a:rPr lang="en-US" altLang="fr-FR" dirty="0">
                <a:solidFill>
                  <a:schemeClr val="tx1"/>
                </a:solidFill>
              </a:rPr>
              <a:t>, the </a:t>
            </a:r>
            <a:r>
              <a:rPr lang="en-US" altLang="fr-FR" dirty="0" err="1">
                <a:solidFill>
                  <a:schemeClr val="tx1"/>
                </a:solidFill>
              </a:rPr>
              <a:t>CbCR</a:t>
            </a:r>
            <a:r>
              <a:rPr lang="en-US" altLang="fr-FR" dirty="0">
                <a:solidFill>
                  <a:schemeClr val="tx1"/>
                </a:solidFill>
              </a:rPr>
              <a:t> is implemented for French groups with a 750-million-euro turnover or more</a:t>
            </a:r>
          </a:p>
        </p:txBody>
      </p:sp>
      <p:cxnSp>
        <p:nvCxnSpPr>
          <p:cNvPr id="20" name="Connecteur droit 19"/>
          <p:cNvCxnSpPr/>
          <p:nvPr/>
        </p:nvCxnSpPr>
        <p:spPr>
          <a:xfrm flipV="1">
            <a:off x="3892550" y="4319937"/>
            <a:ext cx="5064125" cy="381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 smtClean="0">
                <a:ea typeface="+mn-ea"/>
                <a:cs typeface="Arial" pitchFamily="34" charset="0"/>
              </a:rPr>
              <a:t>1.2 – Substance and transparency pillars: </a:t>
            </a:r>
            <a:r>
              <a:rPr lang="en-GB" altLang="fr-FR" sz="3100" kern="1200" dirty="0" err="1" smtClean="0">
                <a:ea typeface="+mn-ea"/>
                <a:cs typeface="Arial" pitchFamily="34" charset="0"/>
              </a:rPr>
              <a:t>CbCR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, LOB/PPT and PE</a:t>
            </a:r>
            <a:endParaRPr lang="en-GB" dirty="0"/>
          </a:p>
        </p:txBody>
      </p:sp>
      <p:cxnSp>
        <p:nvCxnSpPr>
          <p:cNvPr id="13" name="Connecteur droit 12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52475" y="1348859"/>
            <a:ext cx="87640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France:  transparency, the obligation of transfer pricing documentation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20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3"/>
          <p:cNvSpPr>
            <a:spLocks noChangeArrowheads="1"/>
          </p:cNvSpPr>
          <p:nvPr/>
        </p:nvSpPr>
        <p:spPr bwMode="auto">
          <a:xfrm>
            <a:off x="771525" y="2339786"/>
            <a:ext cx="918210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b="1" dirty="0">
                <a:solidFill>
                  <a:schemeClr val="tx1"/>
                </a:solidFill>
              </a:rPr>
              <a:t>12 April 2016</a:t>
            </a:r>
            <a:r>
              <a:rPr lang="en-US" altLang="fr-FR" dirty="0">
                <a:solidFill>
                  <a:schemeClr val="tx1"/>
                </a:solidFill>
              </a:rPr>
              <a:t> : proposition to amend the </a:t>
            </a:r>
            <a:r>
              <a:rPr lang="en-US" altLang="fr-FR" dirty="0" err="1">
                <a:solidFill>
                  <a:schemeClr val="tx1"/>
                </a:solidFill>
              </a:rPr>
              <a:t>Accouting</a:t>
            </a:r>
            <a:r>
              <a:rPr lang="en-US" altLang="fr-FR" dirty="0">
                <a:solidFill>
                  <a:schemeClr val="tx1"/>
                </a:solidFill>
              </a:rPr>
              <a:t> Directive 2013/34/EU to introduce public </a:t>
            </a:r>
            <a:r>
              <a:rPr lang="en-US" altLang="fr-FR" dirty="0" err="1">
                <a:solidFill>
                  <a:schemeClr val="tx1"/>
                </a:solidFill>
              </a:rPr>
              <a:t>CbCR</a:t>
            </a:r>
            <a:r>
              <a:rPr lang="en-US" altLang="fr-FR" dirty="0">
                <a:solidFill>
                  <a:schemeClr val="tx1"/>
                </a:solidFill>
              </a:rPr>
              <a:t> for MNEs;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b="1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b="1" dirty="0">
                <a:solidFill>
                  <a:schemeClr val="tx1"/>
                </a:solidFill>
              </a:rPr>
              <a:t>25 May 2016</a:t>
            </a:r>
            <a:r>
              <a:rPr lang="en-US" altLang="fr-FR" dirty="0">
                <a:solidFill>
                  <a:schemeClr val="tx1"/>
                </a:solidFill>
              </a:rPr>
              <a:t> : adoption of a political agreement on the automatic exchange of tax-related financial information of multinational companies.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2654300" y="3305174"/>
            <a:ext cx="6489700" cy="1423987"/>
          </a:xfrm>
          <a:prstGeom prst="roundRect">
            <a:avLst/>
          </a:prstGeom>
          <a:ln w="25400" cmpd="sng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80000" rIns="288000" bIns="1800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fr-FR" sz="2000" b="1" i="1" dirty="0" smtClean="0">
                <a:solidFill>
                  <a:srgbClr val="000000"/>
                </a:solidFill>
                <a:cs typeface="Arial" pitchFamily="34" charset="0"/>
              </a:rPr>
              <a:t>The aim is to impose on EU and non-EU multinational groups the publication of a yearly report on the profit and tax paid.</a:t>
            </a:r>
            <a:endParaRPr lang="fr-FR" altLang="fr-FR" sz="2000" b="1" i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" name="Flèche à angle droit 7"/>
          <p:cNvSpPr/>
          <p:nvPr/>
        </p:nvSpPr>
        <p:spPr>
          <a:xfrm rot="5400000">
            <a:off x="1289050" y="3432970"/>
            <a:ext cx="1298575" cy="844550"/>
          </a:xfrm>
          <a:prstGeom prst="ben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 smtClean="0">
                <a:ea typeface="+mn-ea"/>
                <a:cs typeface="Arial" pitchFamily="34" charset="0"/>
              </a:rPr>
              <a:t>1.2 – Substance and transparency pillars: </a:t>
            </a:r>
            <a:r>
              <a:rPr lang="en-GB" altLang="fr-FR" sz="3100" kern="1200" dirty="0" err="1" smtClean="0">
                <a:ea typeface="+mn-ea"/>
                <a:cs typeface="Arial" pitchFamily="34" charset="0"/>
              </a:rPr>
              <a:t>CbCR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, LOB/PPT and PE</a:t>
            </a:r>
            <a:endParaRPr lang="en-GB" dirty="0"/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52475" y="1348859"/>
            <a:ext cx="79197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ATAD Proposal:  transparency, the obligation of transfer pricing </a:t>
            </a:r>
          </a:p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documentation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21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3"/>
          <p:cNvSpPr>
            <a:spLocks noChangeArrowheads="1"/>
          </p:cNvSpPr>
          <p:nvPr/>
        </p:nvSpPr>
        <p:spPr bwMode="auto">
          <a:xfrm>
            <a:off x="786678" y="1900503"/>
            <a:ext cx="909637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2000" dirty="0" smtClean="0">
                <a:solidFill>
                  <a:schemeClr val="tx1"/>
                </a:solidFill>
              </a:rPr>
              <a:t>2 </a:t>
            </a:r>
            <a:r>
              <a:rPr lang="en-US" altLang="fr-FR" sz="2000" dirty="0">
                <a:solidFill>
                  <a:schemeClr val="tx1"/>
                </a:solidFill>
              </a:rPr>
              <a:t>mechanisms to deny treaty benefit</a:t>
            </a:r>
            <a:r>
              <a:rPr lang="en-US" altLang="fr-FR" sz="2000" dirty="0" smtClean="0">
                <a:solidFill>
                  <a:schemeClr val="tx1"/>
                </a:solidFill>
              </a:rPr>
              <a:t>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fr-FR" sz="2000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2000" dirty="0">
                <a:solidFill>
                  <a:schemeClr val="tx1"/>
                </a:solidFill>
              </a:rPr>
              <a:t>Limitation-on-benefits clause: 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Font typeface=".AppleSystemUIFont"/>
              <a:buChar char="-"/>
            </a:pPr>
            <a:r>
              <a:rPr lang="en-US" altLang="fr-FR" sz="2000" dirty="0">
                <a:solidFill>
                  <a:schemeClr val="tx1"/>
                </a:solidFill>
              </a:rPr>
              <a:t>Specific anti abuse rule (SAAR)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Font typeface=".AppleSystemUIFont"/>
              <a:buChar char="-"/>
            </a:pPr>
            <a:r>
              <a:rPr lang="en-US" altLang="fr-FR" sz="2000" dirty="0">
                <a:solidFill>
                  <a:schemeClr val="tx1"/>
                </a:solidFill>
              </a:rPr>
              <a:t>Objective rule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2000" dirty="0">
                <a:solidFill>
                  <a:schemeClr val="tx1"/>
                </a:solidFill>
              </a:rPr>
              <a:t>Principal purposes test clause: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Font typeface=".AppleSystemUIFont"/>
              <a:buChar char="-"/>
            </a:pPr>
            <a:r>
              <a:rPr lang="en-US" altLang="fr-FR" sz="2000" dirty="0">
                <a:solidFill>
                  <a:schemeClr val="tx1"/>
                </a:solidFill>
              </a:rPr>
              <a:t>General anti abuse rule (GAAR)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Font typeface=".AppleSystemUIFont"/>
              <a:buChar char="-"/>
            </a:pPr>
            <a:r>
              <a:rPr lang="en-US" altLang="fr-FR" sz="2000" dirty="0">
                <a:solidFill>
                  <a:schemeClr val="tx1"/>
                </a:solidFill>
              </a:rPr>
              <a:t>Subjective rule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fr-FR" altLang="fr-FR" sz="1800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30431" y="5003006"/>
            <a:ext cx="8986837" cy="1325562"/>
          </a:xfrm>
          <a:prstGeom prst="roundRect">
            <a:avLst/>
          </a:prstGeom>
          <a:ln w="25400" cmpd="sng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288000" rIns="288000" bIns="288000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fr-FR" sz="2000" b="1" i="1" dirty="0" smtClean="0">
                <a:solidFill>
                  <a:srgbClr val="000000"/>
                </a:solidFill>
                <a:cs typeface="Arial" pitchFamily="34" charset="0"/>
              </a:rPr>
              <a:t>“minimum standard” = option for States (PPT alone, PPT + LOB or </a:t>
            </a:r>
            <a:r>
              <a:rPr lang="en-US" altLang="fr-FR" sz="2000" b="1" i="1" dirty="0" smtClean="0">
                <a:solidFill>
                  <a:srgbClr val="000000"/>
                </a:solidFill>
                <a:cs typeface="Arial" pitchFamily="34" charset="0"/>
              </a:rPr>
              <a:t>LOB + </a:t>
            </a:r>
            <a:r>
              <a:rPr lang="en-US" altLang="fr-FR" sz="2000" b="1" i="1" dirty="0" smtClean="0">
                <a:solidFill>
                  <a:srgbClr val="000000"/>
                </a:solidFill>
                <a:cs typeface="Arial" pitchFamily="34" charset="0"/>
              </a:rPr>
              <a:t>specific mechanism that deals with conduit arrangements)</a:t>
            </a:r>
            <a:endParaRPr lang="fr-FR" altLang="fr-FR" sz="2000" b="1" i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 smtClean="0">
                <a:ea typeface="+mn-ea"/>
                <a:cs typeface="Arial" pitchFamily="34" charset="0"/>
              </a:rPr>
              <a:t>1.2 – Substance and transparency pillars: </a:t>
            </a:r>
            <a:r>
              <a:rPr lang="en-GB" altLang="fr-FR" sz="3100" kern="1200" dirty="0" err="1" smtClean="0">
                <a:ea typeface="+mn-ea"/>
                <a:cs typeface="Arial" pitchFamily="34" charset="0"/>
              </a:rPr>
              <a:t>CbCR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, LOB/PPT and PE</a:t>
            </a:r>
            <a:endParaRPr lang="en-GB" dirty="0"/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52475" y="1348859"/>
            <a:ext cx="49725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BEPS:  substance, LOB and PPT clauses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22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110271854"/>
              </p:ext>
            </p:extLst>
          </p:nvPr>
        </p:nvGraphicFramePr>
        <p:xfrm>
          <a:off x="747080" y="2938560"/>
          <a:ext cx="8534399" cy="3314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655" name="Rectangle 4"/>
          <p:cNvSpPr>
            <a:spLocks noChangeArrowheads="1"/>
          </p:cNvSpPr>
          <p:nvPr/>
        </p:nvSpPr>
        <p:spPr bwMode="auto">
          <a:xfrm>
            <a:off x="752474" y="1939613"/>
            <a:ext cx="8991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2000" dirty="0">
                <a:solidFill>
                  <a:schemeClr val="tx1"/>
                </a:solidFill>
              </a:rPr>
              <a:t>France inserted some </a:t>
            </a:r>
            <a:r>
              <a:rPr lang="en-US" altLang="fr-FR" sz="2000" dirty="0" smtClean="0">
                <a:solidFill>
                  <a:schemeClr val="tx1"/>
                </a:solidFill>
              </a:rPr>
              <a:t>anti-abuse </a:t>
            </a:r>
            <a:r>
              <a:rPr lang="en-US" altLang="fr-FR" sz="2000" dirty="0">
                <a:solidFill>
                  <a:schemeClr val="tx1"/>
                </a:solidFill>
              </a:rPr>
              <a:t>clauses in its double tax </a:t>
            </a:r>
            <a:r>
              <a:rPr lang="en-US" altLang="fr-FR" sz="2000" dirty="0" smtClean="0">
                <a:solidFill>
                  <a:schemeClr val="tx1"/>
                </a:solidFill>
              </a:rPr>
              <a:t>treaties, </a:t>
            </a:r>
            <a:r>
              <a:rPr lang="en-US" altLang="fr-FR" sz="2000" dirty="0">
                <a:solidFill>
                  <a:schemeClr val="tx1"/>
                </a:solidFill>
              </a:rPr>
              <a:t>which aim and formulation are rather equivalent to those of the OECD.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 smtClean="0">
                <a:ea typeface="+mn-ea"/>
                <a:cs typeface="Arial" pitchFamily="34" charset="0"/>
              </a:rPr>
              <a:t>1.2 – Substance and transparency pillars: </a:t>
            </a:r>
            <a:r>
              <a:rPr lang="en-GB" altLang="fr-FR" sz="3100" kern="1200" dirty="0" err="1" smtClean="0">
                <a:ea typeface="+mn-ea"/>
                <a:cs typeface="Arial" pitchFamily="34" charset="0"/>
              </a:rPr>
              <a:t>CbCR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, LOB/PPT and PE</a:t>
            </a:r>
            <a:endParaRPr lang="en-GB" dirty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52475" y="1348859"/>
            <a:ext cx="51726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France:  substance, LOB and PPT clauses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23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752475" y="2520807"/>
            <a:ext cx="90678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2000" dirty="0">
                <a:solidFill>
                  <a:schemeClr val="tx1"/>
                </a:solidFill>
              </a:rPr>
              <a:t>In the </a:t>
            </a:r>
            <a:r>
              <a:rPr lang="en-US" altLang="fr-FR" sz="2000" dirty="0" smtClean="0">
                <a:solidFill>
                  <a:schemeClr val="tx1"/>
                </a:solidFill>
              </a:rPr>
              <a:t>ATAD Proposal, </a:t>
            </a:r>
            <a:r>
              <a:rPr lang="en-US" altLang="fr-FR" sz="2000" dirty="0">
                <a:solidFill>
                  <a:schemeClr val="tx1"/>
                </a:solidFill>
              </a:rPr>
              <a:t>no reference made to the LOB and the </a:t>
            </a:r>
            <a:r>
              <a:rPr lang="en-US" altLang="fr-FR" sz="2000" dirty="0" smtClean="0">
                <a:solidFill>
                  <a:schemeClr val="tx1"/>
                </a:solidFill>
              </a:rPr>
              <a:t>PPT.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endParaRPr lang="en-US" altLang="fr-FR" sz="2000" dirty="0" smtClean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fr-FR" sz="2000" dirty="0" smtClean="0">
                <a:solidFill>
                  <a:schemeClr val="tx1"/>
                </a:solidFill>
              </a:rPr>
              <a:t>However</a:t>
            </a:r>
            <a:r>
              <a:rPr lang="en-US" altLang="fr-FR" sz="2000" dirty="0">
                <a:solidFill>
                  <a:schemeClr val="tx1"/>
                </a:solidFill>
              </a:rPr>
              <a:t>, on its </a:t>
            </a:r>
            <a:r>
              <a:rPr lang="en-US" altLang="fr-FR" sz="2000" dirty="0" smtClean="0">
                <a:solidFill>
                  <a:schemeClr val="tx1"/>
                </a:solidFill>
              </a:rPr>
              <a:t>recommendation </a:t>
            </a:r>
            <a:r>
              <a:rPr lang="en-US" altLang="fr-FR" sz="2000" dirty="0">
                <a:solidFill>
                  <a:schemeClr val="tx1"/>
                </a:solidFill>
              </a:rPr>
              <a:t>on the implementation of measures against treaty </a:t>
            </a:r>
            <a:r>
              <a:rPr lang="en-US" altLang="fr-FR" sz="2000" dirty="0" smtClean="0">
                <a:solidFill>
                  <a:schemeClr val="tx1"/>
                </a:solidFill>
              </a:rPr>
              <a:t>abuses adopted on May 13</a:t>
            </a:r>
            <a:r>
              <a:rPr lang="en-US" altLang="fr-FR" sz="2000" baseline="30000" dirty="0" smtClean="0">
                <a:solidFill>
                  <a:schemeClr val="tx1"/>
                </a:solidFill>
              </a:rPr>
              <a:t>th</a:t>
            </a:r>
            <a:r>
              <a:rPr lang="en-US" altLang="fr-FR" sz="2000" dirty="0" smtClean="0">
                <a:solidFill>
                  <a:schemeClr val="tx1"/>
                </a:solidFill>
              </a:rPr>
              <a:t> 2016, </a:t>
            </a:r>
            <a:r>
              <a:rPr lang="en-US" altLang="fr-FR" sz="2000" dirty="0">
                <a:solidFill>
                  <a:schemeClr val="tx1"/>
                </a:solidFill>
              </a:rPr>
              <a:t>the Commission encourages Member States to implement </a:t>
            </a:r>
            <a:r>
              <a:rPr lang="en-US" altLang="fr-FR" sz="2000" dirty="0" smtClean="0">
                <a:solidFill>
                  <a:schemeClr val="tx1"/>
                </a:solidFill>
              </a:rPr>
              <a:t>a </a:t>
            </a:r>
            <a:r>
              <a:rPr lang="en-US" altLang="fr-FR" sz="2000" dirty="0">
                <a:solidFill>
                  <a:schemeClr val="tx1"/>
                </a:solidFill>
              </a:rPr>
              <a:t>GAAR based on a PPT in their double tax </a:t>
            </a:r>
            <a:r>
              <a:rPr lang="en-US" altLang="fr-FR" sz="2000" dirty="0" smtClean="0">
                <a:solidFill>
                  <a:schemeClr val="tx1"/>
                </a:solidFill>
              </a:rPr>
              <a:t>treaties.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 smtClean="0">
                <a:ea typeface="+mn-ea"/>
                <a:cs typeface="Arial" pitchFamily="34" charset="0"/>
              </a:rPr>
              <a:t>1.2 – Substance and transparency pillars: </a:t>
            </a:r>
            <a:r>
              <a:rPr lang="en-GB" altLang="fr-FR" sz="3100" kern="1200" dirty="0" err="1" smtClean="0">
                <a:ea typeface="+mn-ea"/>
                <a:cs typeface="Arial" pitchFamily="34" charset="0"/>
              </a:rPr>
              <a:t>CbCR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, LOB/PPT and PE</a:t>
            </a:r>
            <a:endParaRPr lang="en-GB" dirty="0"/>
          </a:p>
        </p:txBody>
      </p:sp>
      <p:cxnSp>
        <p:nvCxnSpPr>
          <p:cNvPr id="7" name="Connecteur droit 6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52475" y="1348859"/>
            <a:ext cx="61734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ATAD Proposal:  substance, LOB and PPT clauses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24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520470701"/>
              </p:ext>
            </p:extLst>
          </p:nvPr>
        </p:nvGraphicFramePr>
        <p:xfrm>
          <a:off x="257174" y="3465584"/>
          <a:ext cx="9598026" cy="295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677863" y="2163834"/>
            <a:ext cx="91773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fr-FR" altLang="fr-FR" sz="2000" dirty="0" err="1">
                <a:solidFill>
                  <a:schemeClr val="tx1"/>
                </a:solidFill>
              </a:rPr>
              <a:t>Awareness</a:t>
            </a:r>
            <a:r>
              <a:rPr lang="fr-FR" altLang="fr-FR" sz="2000" dirty="0">
                <a:solidFill>
                  <a:schemeClr val="tx1"/>
                </a:solidFill>
              </a:rPr>
              <a:t> </a:t>
            </a:r>
            <a:r>
              <a:rPr lang="fr-FR" altLang="fr-FR" sz="2000" dirty="0" err="1">
                <a:solidFill>
                  <a:schemeClr val="tx1"/>
                </a:solidFill>
              </a:rPr>
              <a:t>that</a:t>
            </a:r>
            <a:r>
              <a:rPr lang="fr-FR" altLang="fr-FR" sz="2000" dirty="0">
                <a:solidFill>
                  <a:schemeClr val="tx1"/>
                </a:solidFill>
              </a:rPr>
              <a:t> </a:t>
            </a:r>
            <a:r>
              <a:rPr lang="en-US" altLang="fr-FR" sz="2000" dirty="0">
                <a:solidFill>
                  <a:schemeClr val="tx1"/>
                </a:solidFill>
              </a:rPr>
              <a:t>PE are commonly used for tax purposes by the MNEs;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fr-FR" sz="20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2000" dirty="0">
                <a:solidFill>
                  <a:schemeClr val="tx1"/>
                </a:solidFill>
              </a:rPr>
              <a:t>Circumvention of the </a:t>
            </a:r>
            <a:r>
              <a:rPr lang="en-US" altLang="fr-FR" sz="2000" dirty="0" err="1">
                <a:solidFill>
                  <a:schemeClr val="tx1"/>
                </a:solidFill>
              </a:rPr>
              <a:t>the</a:t>
            </a:r>
            <a:r>
              <a:rPr lang="en-US" altLang="fr-FR" sz="2000" dirty="0">
                <a:solidFill>
                  <a:schemeClr val="tx1"/>
                </a:solidFill>
              </a:rPr>
              <a:t> existing definition of </a:t>
            </a:r>
            <a:r>
              <a:rPr lang="en-US" altLang="fr-FR" sz="2000" dirty="0" smtClean="0">
                <a:solidFill>
                  <a:schemeClr val="tx1"/>
                </a:solidFill>
              </a:rPr>
              <a:t>PE.</a:t>
            </a:r>
            <a:endParaRPr lang="en-US" altLang="fr-FR" dirty="0">
              <a:solidFill>
                <a:schemeClr val="tx1"/>
              </a:solidFill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 smtClean="0">
                <a:ea typeface="+mn-ea"/>
                <a:cs typeface="Arial" pitchFamily="34" charset="0"/>
              </a:rPr>
              <a:t>1.2 – Substance and transparency pillars: </a:t>
            </a:r>
            <a:r>
              <a:rPr lang="en-GB" altLang="fr-FR" sz="3100" kern="1200" dirty="0" err="1" smtClean="0">
                <a:ea typeface="+mn-ea"/>
                <a:cs typeface="Arial" pitchFamily="34" charset="0"/>
              </a:rPr>
              <a:t>CbCR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, LOB/PPT and PE</a:t>
            </a:r>
            <a:endParaRPr lang="en-GB" dirty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52475" y="1348859"/>
            <a:ext cx="8493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BEPS:  substance, the new definition of the permanent establishment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25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622299" y="2395754"/>
            <a:ext cx="8639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2000" dirty="0">
                <a:solidFill>
                  <a:schemeClr val="tx1"/>
                </a:solidFill>
              </a:rPr>
              <a:t>No provision is directly provided in the </a:t>
            </a:r>
            <a:r>
              <a:rPr lang="en-US" altLang="fr-FR" sz="2000" dirty="0" smtClean="0">
                <a:solidFill>
                  <a:schemeClr val="tx1"/>
                </a:solidFill>
              </a:rPr>
              <a:t>ATAD Proposal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622299" y="3433387"/>
            <a:ext cx="8639175" cy="1804987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fr-FR" sz="2000" b="1" dirty="0" smtClean="0">
                <a:solidFill>
                  <a:srgbClr val="000000"/>
                </a:solidFill>
                <a:cs typeface="Arial" pitchFamily="34" charset="0"/>
              </a:rPr>
              <a:t>Recommendation of the 28th January 2016 </a:t>
            </a:r>
            <a:r>
              <a:rPr lang="en-US" altLang="fr-FR" sz="2000" b="1" dirty="0" smtClean="0">
                <a:solidFill>
                  <a:schemeClr val="tx1"/>
                </a:solidFill>
                <a:cs typeface="Arial" pitchFamily="34" charset="0"/>
              </a:rPr>
              <a:t>on the implementation of measures against treaty abuses</a:t>
            </a:r>
            <a:r>
              <a:rPr lang="en-US" altLang="fr-FR" sz="2000" b="1" dirty="0" smtClean="0">
                <a:solidFill>
                  <a:srgbClr val="000000"/>
                </a:solidFill>
                <a:cs typeface="Arial" pitchFamily="34" charset="0"/>
              </a:rPr>
              <a:t>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fr-FR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fr-FR" sz="2000" dirty="0" smtClean="0">
                <a:solidFill>
                  <a:srgbClr val="000000"/>
                </a:solidFill>
                <a:cs typeface="Arial" pitchFamily="34" charset="0"/>
              </a:rPr>
              <a:t>Member States are encouraged to implement the new provisions of Article 5 in their tax treaties, to address artificial avoidance of PE. </a:t>
            </a:r>
            <a:endParaRPr lang="fr-FR" altLang="fr-FR" sz="200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 fontScale="90000"/>
          </a:bodyPr>
          <a:lstStyle/>
          <a:p>
            <a:pPr marL="3175" lvl="1" defTabSz="914400" eaLnBrk="1" hangingPunct="1"/>
            <a:r>
              <a:rPr lang="en-GB" altLang="fr-FR" sz="3100" kern="1200" dirty="0" smtClean="0">
                <a:ea typeface="+mn-ea"/>
                <a:cs typeface="Arial" pitchFamily="34" charset="0"/>
              </a:rPr>
              <a:t>1.2 – Substance and transparency pillars: </a:t>
            </a:r>
            <a:r>
              <a:rPr lang="en-GB" altLang="fr-FR" sz="3100" kern="1200" dirty="0" err="1" smtClean="0">
                <a:ea typeface="+mn-ea"/>
                <a:cs typeface="Arial" pitchFamily="34" charset="0"/>
              </a:rPr>
              <a:t>CbCR</a:t>
            </a:r>
            <a:r>
              <a:rPr lang="en-GB" altLang="fr-FR" sz="3100" kern="1200" dirty="0" smtClean="0">
                <a:ea typeface="+mn-ea"/>
                <a:cs typeface="Arial" pitchFamily="34" charset="0"/>
              </a:rPr>
              <a:t>, LOB/PPT and PE</a:t>
            </a:r>
            <a:endParaRPr lang="en-GB" dirty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752475" y="115988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52475" y="1348859"/>
            <a:ext cx="79614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ATAD Proposal:  substance, the new definition of the permanent </a:t>
            </a:r>
          </a:p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establishment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26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re 1"/>
          <p:cNvSpPr txBox="1">
            <a:spLocks/>
          </p:cNvSpPr>
          <p:nvPr/>
        </p:nvSpPr>
        <p:spPr bwMode="auto">
          <a:xfrm>
            <a:off x="677863" y="1050925"/>
            <a:ext cx="8596312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7900" dirty="0" smtClean="0">
                <a:solidFill>
                  <a:schemeClr val="bg1"/>
                </a:solidFill>
                <a:latin typeface="Tw Cen MT" pitchFamily="34" charset="0"/>
              </a:rPr>
              <a:t>2 - </a:t>
            </a:r>
            <a:r>
              <a:rPr lang="fr-FR" altLang="fr-FR" sz="7900" dirty="0">
                <a:solidFill>
                  <a:schemeClr val="bg1"/>
                </a:solidFill>
                <a:latin typeface="Tw Cen MT" pitchFamily="34" charset="0"/>
              </a:rPr>
              <a:t>How the EU </a:t>
            </a:r>
            <a:r>
              <a:rPr lang="fr-FR" altLang="fr-FR" sz="7900" dirty="0" err="1">
                <a:solidFill>
                  <a:schemeClr val="bg1"/>
                </a:solidFill>
                <a:latin typeface="Tw Cen MT" pitchFamily="34" charset="0"/>
              </a:rPr>
              <a:t>intends</a:t>
            </a:r>
            <a:r>
              <a:rPr lang="fr-FR" altLang="fr-FR" sz="7900" dirty="0">
                <a:solidFill>
                  <a:schemeClr val="bg1"/>
                </a:solidFill>
                <a:latin typeface="Tw Cen MT" pitchFamily="34" charset="0"/>
              </a:rPr>
              <a:t> to go </a:t>
            </a:r>
            <a:r>
              <a:rPr lang="fr-FR" altLang="fr-FR" sz="7900" dirty="0" err="1">
                <a:solidFill>
                  <a:schemeClr val="bg1"/>
                </a:solidFill>
                <a:latin typeface="Tw Cen MT" pitchFamily="34" charset="0"/>
              </a:rPr>
              <a:t>further</a:t>
            </a:r>
            <a:r>
              <a:rPr lang="fr-FR" altLang="fr-FR" sz="79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fr-FR" altLang="fr-FR" sz="7900" dirty="0" err="1">
                <a:solidFill>
                  <a:schemeClr val="bg1"/>
                </a:solidFill>
                <a:latin typeface="Tw Cen MT" pitchFamily="34" charset="0"/>
              </a:rPr>
              <a:t>than</a:t>
            </a:r>
            <a:r>
              <a:rPr lang="fr-FR" altLang="fr-FR" sz="7900" dirty="0">
                <a:solidFill>
                  <a:schemeClr val="bg1"/>
                </a:solidFill>
                <a:latin typeface="Tw Cen MT" pitchFamily="34" charset="0"/>
              </a:rPr>
              <a:t> the OECD</a:t>
            </a:r>
            <a:endParaRPr lang="fr-FR" altLang="fr-FR" sz="10400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27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ZoneTexte 3"/>
          <p:cNvSpPr txBox="1">
            <a:spLocks noChangeArrowheads="1"/>
          </p:cNvSpPr>
          <p:nvPr/>
        </p:nvSpPr>
        <p:spPr bwMode="auto">
          <a:xfrm>
            <a:off x="741649" y="1844675"/>
            <a:ext cx="8874125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2000" dirty="0" smtClean="0">
                <a:solidFill>
                  <a:schemeClr val="tx1"/>
                </a:solidFill>
              </a:rPr>
              <a:t>Ignores arrangements </a:t>
            </a:r>
            <a:r>
              <a:rPr lang="en-US" altLang="fr-FR" sz="2000" dirty="0">
                <a:solidFill>
                  <a:schemeClr val="tx1"/>
                </a:solidFill>
              </a:rPr>
              <a:t>or series of arrangements where the main or one of the main purposes are to obtain a tax advantage that defeats the object or purpose of the applicable tax law and </a:t>
            </a:r>
            <a:r>
              <a:rPr lang="en-US" altLang="fr-FR" sz="2000" dirty="0" smtClean="0">
                <a:solidFill>
                  <a:schemeClr val="tx1"/>
                </a:solidFill>
              </a:rPr>
              <a:t>where the </a:t>
            </a:r>
            <a:r>
              <a:rPr lang="en-US" altLang="fr-FR" sz="2000" dirty="0">
                <a:solidFill>
                  <a:schemeClr val="tx1"/>
                </a:solidFill>
              </a:rPr>
              <a:t>arrangements are not regarded as genuine.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2000" dirty="0">
                <a:solidFill>
                  <a:schemeClr val="tx1"/>
                </a:solidFill>
              </a:rPr>
              <a:t>Tackles abusive schemes not covered by a specific domestic rule.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fr-FR" sz="2000" dirty="0">
                <a:solidFill>
                  <a:schemeClr val="tx1"/>
                </a:solidFill>
              </a:rPr>
              <a:t>Covers relations </a:t>
            </a:r>
            <a:r>
              <a:rPr lang="en-US" altLang="fr-FR" sz="2000" dirty="0" smtClean="0">
                <a:solidFill>
                  <a:schemeClr val="tx1"/>
                </a:solidFill>
              </a:rPr>
              <a:t>both between </a:t>
            </a:r>
            <a:r>
              <a:rPr lang="en-US" altLang="fr-FR" sz="2000" dirty="0">
                <a:solidFill>
                  <a:schemeClr val="tx1"/>
                </a:solidFill>
              </a:rPr>
              <a:t>EU Member States </a:t>
            </a:r>
            <a:r>
              <a:rPr lang="en-US" altLang="fr-FR" sz="2000" dirty="0" smtClean="0">
                <a:solidFill>
                  <a:schemeClr val="tx1"/>
                </a:solidFill>
              </a:rPr>
              <a:t>and relationships </a:t>
            </a:r>
            <a:r>
              <a:rPr lang="en-US" altLang="fr-FR" sz="2000" dirty="0">
                <a:solidFill>
                  <a:schemeClr val="tx1"/>
                </a:solidFill>
              </a:rPr>
              <a:t>with </a:t>
            </a:r>
            <a:r>
              <a:rPr lang="en-US" altLang="fr-FR" sz="2000" dirty="0" smtClean="0">
                <a:solidFill>
                  <a:schemeClr val="tx1"/>
                </a:solidFill>
              </a:rPr>
              <a:t>non EU countries (and also domestic relationships).</a:t>
            </a: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</a:pPr>
            <a:endParaRPr lang="en-US" altLang="fr-FR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fr-FR" altLang="fr-FR" sz="2000" dirty="0">
                <a:solidFill>
                  <a:schemeClr val="tx1"/>
                </a:solidFill>
              </a:rPr>
              <a:t>No </a:t>
            </a:r>
            <a:r>
              <a:rPr lang="fr-FR" altLang="fr-FR" sz="2000" dirty="0" err="1">
                <a:solidFill>
                  <a:schemeClr val="tx1"/>
                </a:solidFill>
              </a:rPr>
              <a:t>precision</a:t>
            </a:r>
            <a:r>
              <a:rPr lang="fr-FR" altLang="fr-FR" sz="2000" dirty="0">
                <a:solidFill>
                  <a:schemeClr val="tx1"/>
                </a:solidFill>
              </a:rPr>
              <a:t> about </a:t>
            </a:r>
            <a:r>
              <a:rPr lang="fr-FR" altLang="fr-FR" sz="2000" dirty="0" smtClean="0">
                <a:solidFill>
                  <a:schemeClr val="tx1"/>
                </a:solidFill>
              </a:rPr>
              <a:t>the </a:t>
            </a:r>
            <a:r>
              <a:rPr lang="fr-FR" altLang="fr-FR" sz="2000" dirty="0" err="1" smtClean="0">
                <a:solidFill>
                  <a:schemeClr val="tx1"/>
                </a:solidFill>
              </a:rPr>
              <a:t>tax</a:t>
            </a:r>
            <a:r>
              <a:rPr lang="fr-FR" altLang="fr-FR" sz="2000" dirty="0" smtClean="0">
                <a:solidFill>
                  <a:schemeClr val="tx1"/>
                </a:solidFill>
              </a:rPr>
              <a:t> </a:t>
            </a:r>
            <a:r>
              <a:rPr lang="fr-FR" altLang="fr-FR" sz="2000" dirty="0" err="1">
                <a:solidFill>
                  <a:schemeClr val="tx1"/>
                </a:solidFill>
              </a:rPr>
              <a:t>concerned</a:t>
            </a:r>
            <a:r>
              <a:rPr lang="fr-FR" altLang="fr-FR" sz="2000" dirty="0">
                <a:solidFill>
                  <a:schemeClr val="tx1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/>
          </a:bodyPr>
          <a:lstStyle/>
          <a:p>
            <a:pPr marL="3175" lvl="1" defTabSz="914400" eaLnBrk="1" hangingPunct="1"/>
            <a:r>
              <a:rPr lang="en-GB" altLang="fr-FR" sz="2800" kern="1200" dirty="0" smtClean="0">
                <a:ea typeface="+mn-ea"/>
                <a:cs typeface="Arial" pitchFamily="34" charset="0"/>
              </a:rPr>
              <a:t>2.1 – Proposal for a General Anti Abuse Rule (GAAR)</a:t>
            </a:r>
            <a:endParaRPr lang="en-GB" sz="2800" dirty="0"/>
          </a:p>
        </p:txBody>
      </p:sp>
      <p:sp>
        <p:nvSpPr>
          <p:cNvPr id="9" name="Rectangle 8"/>
          <p:cNvSpPr/>
          <p:nvPr/>
        </p:nvSpPr>
        <p:spPr>
          <a:xfrm>
            <a:off x="752475" y="1033083"/>
            <a:ext cx="29514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The scope of the GAAR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28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6"/>
          <p:cNvSpPr>
            <a:spLocks noChangeArrowheads="1"/>
          </p:cNvSpPr>
          <p:nvPr/>
        </p:nvSpPr>
        <p:spPr bwMode="auto">
          <a:xfrm>
            <a:off x="752475" y="1431925"/>
            <a:ext cx="86391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 3" pitchFamily="18" charset="2"/>
              <a:buNone/>
              <a:defRPr/>
            </a:pPr>
            <a:endParaRPr lang="en-US" altLang="fr-FR" sz="2400" dirty="0" smtClean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fr-FR" sz="2000" dirty="0" smtClean="0">
                <a:solidFill>
                  <a:schemeClr val="tx1"/>
                </a:solidFill>
              </a:rPr>
              <a:t>Proportionate method (different from the “all or nothing” method).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fr-FR" sz="2000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fr-FR" sz="2000" dirty="0" smtClean="0">
                <a:solidFill>
                  <a:schemeClr val="tx1"/>
                </a:solidFill>
              </a:rPr>
              <a:t>Only the part of the scheme which does not have an economic substance will be ignored for the purpose of calculating the tax liability.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altLang="fr-FR" sz="2000" dirty="0" smtClean="0">
              <a:solidFill>
                <a:schemeClr val="accent2"/>
              </a:solidFill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/>
          </a:bodyPr>
          <a:lstStyle/>
          <a:p>
            <a:pPr marL="3175" lvl="1" defTabSz="914400" eaLnBrk="1" hangingPunct="1"/>
            <a:r>
              <a:rPr lang="en-GB" altLang="fr-FR" sz="2800" kern="1200" dirty="0" smtClean="0">
                <a:ea typeface="+mn-ea"/>
                <a:cs typeface="Arial" pitchFamily="34" charset="0"/>
              </a:rPr>
              <a:t>2.1 – Proposal for a General Anti Abuse Rule (GAAR)</a:t>
            </a:r>
            <a:endParaRPr lang="en-GB" sz="2800" dirty="0"/>
          </a:p>
        </p:txBody>
      </p:sp>
      <p:sp>
        <p:nvSpPr>
          <p:cNvPr id="7" name="Rectangle 6"/>
          <p:cNvSpPr/>
          <p:nvPr/>
        </p:nvSpPr>
        <p:spPr>
          <a:xfrm>
            <a:off x="752475" y="1033083"/>
            <a:ext cx="31518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The content of the GAAR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29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752475" y="1663700"/>
            <a:ext cx="948372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8001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dirty="0" smtClean="0">
                <a:solidFill>
                  <a:schemeClr val="tx1"/>
                </a:solidFill>
              </a:rPr>
              <a:t>2 </a:t>
            </a:r>
            <a:r>
              <a:rPr lang="en-GB" altLang="fr-FR" sz="2000" dirty="0">
                <a:solidFill>
                  <a:schemeClr val="tx1"/>
                </a:solidFill>
              </a:rPr>
              <a:t>methods </a:t>
            </a:r>
            <a:r>
              <a:rPr lang="en-GB" altLang="fr-FR" sz="2000" dirty="0" smtClean="0">
                <a:solidFill>
                  <a:schemeClr val="tx1"/>
                </a:solidFill>
              </a:rPr>
              <a:t>to eliminate </a:t>
            </a:r>
            <a:r>
              <a:rPr lang="en-GB" altLang="fr-FR" sz="2000" dirty="0">
                <a:solidFill>
                  <a:schemeClr val="tx1"/>
                </a:solidFill>
              </a:rPr>
              <a:t>double </a:t>
            </a:r>
            <a:r>
              <a:rPr lang="en-GB" altLang="fr-FR" sz="2000" dirty="0" smtClean="0">
                <a:solidFill>
                  <a:schemeClr val="tx1"/>
                </a:solidFill>
              </a:rPr>
              <a:t>taxation: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fr-FR" sz="2000" dirty="0">
              <a:solidFill>
                <a:schemeClr val="tx1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en-GB" altLang="fr-FR" sz="2000" dirty="0" smtClean="0">
                <a:solidFill>
                  <a:schemeClr val="tx1"/>
                </a:solidFill>
              </a:rPr>
              <a:t>Exemption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None/>
            </a:pPr>
            <a:endParaRPr lang="en-GB" altLang="fr-FR" sz="2000" dirty="0">
              <a:solidFill>
                <a:schemeClr val="tx1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en-GB" altLang="fr-FR" sz="2000" dirty="0">
                <a:solidFill>
                  <a:schemeClr val="tx1"/>
                </a:solidFill>
              </a:rPr>
              <a:t>Tax credit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GB" altLang="fr-FR" sz="20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dirty="0">
                <a:solidFill>
                  <a:schemeClr val="tx1"/>
                </a:solidFill>
              </a:rPr>
              <a:t>Parent-subsidiary Directive: </a:t>
            </a:r>
            <a:r>
              <a:rPr lang="en-GB" altLang="fr-FR" sz="2000" dirty="0" smtClean="0">
                <a:solidFill>
                  <a:schemeClr val="tx1"/>
                </a:solidFill>
              </a:rPr>
              <a:t>exemption of withholding </a:t>
            </a:r>
            <a:r>
              <a:rPr lang="en-GB" altLang="fr-FR" sz="2000" dirty="0">
                <a:solidFill>
                  <a:schemeClr val="tx1"/>
                </a:solidFill>
              </a:rPr>
              <a:t>tax on </a:t>
            </a:r>
            <a:r>
              <a:rPr lang="en-GB" altLang="fr-FR" sz="2000" dirty="0" smtClean="0">
                <a:solidFill>
                  <a:schemeClr val="tx1"/>
                </a:solidFill>
              </a:rPr>
              <a:t>dividends or tax credit</a:t>
            </a:r>
            <a:endParaRPr lang="en-GB" altLang="fr-FR" sz="2000" dirty="0">
              <a:solidFill>
                <a:schemeClr val="tx1"/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/>
          </a:bodyPr>
          <a:lstStyle/>
          <a:p>
            <a:pPr marL="3175" lvl="1" defTabSz="914400" eaLnBrk="1" hangingPunct="1"/>
            <a:r>
              <a:rPr lang="en-GB" altLang="fr-FR" sz="2800" kern="1200" dirty="0" smtClean="0">
                <a:ea typeface="+mn-ea"/>
                <a:cs typeface="Arial" pitchFamily="34" charset="0"/>
              </a:rPr>
              <a:t>2.2 – Proposal for a Switch Over Clause</a:t>
            </a:r>
            <a:endParaRPr lang="en-GB" sz="2800" dirty="0"/>
          </a:p>
        </p:txBody>
      </p:sp>
      <p:sp>
        <p:nvSpPr>
          <p:cNvPr id="7" name="Rectangle 6"/>
          <p:cNvSpPr/>
          <p:nvPr/>
        </p:nvSpPr>
        <p:spPr>
          <a:xfrm>
            <a:off x="752475" y="1033083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The findings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30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752474" y="1774825"/>
            <a:ext cx="931862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b="1" u="sng" dirty="0" smtClean="0">
                <a:solidFill>
                  <a:schemeClr val="tx1"/>
                </a:solidFill>
              </a:rPr>
              <a:t>Objective</a:t>
            </a:r>
            <a:r>
              <a:rPr lang="en-GB" altLang="fr-FR" sz="2000" dirty="0">
                <a:solidFill>
                  <a:schemeClr val="tx1"/>
                </a:solidFill>
              </a:rPr>
              <a:t>: taxation of </a:t>
            </a:r>
            <a:r>
              <a:rPr lang="en-GB" altLang="fr-FR" sz="2000" dirty="0" smtClean="0">
                <a:solidFill>
                  <a:schemeClr val="tx1"/>
                </a:solidFill>
              </a:rPr>
              <a:t>income received in the EU if not sufficiently taxed in </a:t>
            </a:r>
            <a:r>
              <a:rPr lang="en-GB" altLang="fr-FR" sz="2000" dirty="0">
                <a:solidFill>
                  <a:schemeClr val="tx1"/>
                </a:solidFill>
              </a:rPr>
              <a:t>the State of </a:t>
            </a:r>
            <a:r>
              <a:rPr lang="en-GB" altLang="fr-FR" sz="2000" dirty="0" smtClean="0">
                <a:solidFill>
                  <a:schemeClr val="tx1"/>
                </a:solidFill>
              </a:rPr>
              <a:t>source</a:t>
            </a:r>
            <a:r>
              <a:rPr lang="en-GB" altLang="fr-FR" sz="2000" dirty="0">
                <a:solidFill>
                  <a:schemeClr val="tx1"/>
                </a:solidFill>
              </a:rPr>
              <a:t>;</a:t>
            </a:r>
            <a:endParaRPr lang="en-GB" altLang="fr-FR" sz="2000" dirty="0" smtClean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endParaRPr lang="en-GB" altLang="fr-FR" sz="2000" dirty="0" smtClean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b="1" u="sng" dirty="0" smtClean="0">
                <a:solidFill>
                  <a:schemeClr val="tx1"/>
                </a:solidFill>
              </a:rPr>
              <a:t>Scope</a:t>
            </a:r>
            <a:r>
              <a:rPr lang="en-GB" altLang="fr-FR" sz="2000" dirty="0" smtClean="0">
                <a:solidFill>
                  <a:schemeClr val="tx1"/>
                </a:solidFill>
              </a:rPr>
              <a:t>: dividends received from an entity in a third country and capital gains from the disposal of shares held in an entity in a third country;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fr-FR" sz="2000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b="1" u="sng" dirty="0" smtClean="0">
                <a:solidFill>
                  <a:schemeClr val="tx1"/>
                </a:solidFill>
              </a:rPr>
              <a:t>Threshold</a:t>
            </a:r>
            <a:r>
              <a:rPr lang="en-GB" altLang="fr-FR" sz="2000" dirty="0">
                <a:solidFill>
                  <a:schemeClr val="tx1"/>
                </a:solidFill>
              </a:rPr>
              <a:t>: statutory tax rate of the State of source ≤ 40% of the statutory tax rate in the taxpayer Member </a:t>
            </a:r>
            <a:r>
              <a:rPr lang="en-GB" altLang="fr-FR" sz="2000" dirty="0" smtClean="0">
                <a:solidFill>
                  <a:schemeClr val="tx1"/>
                </a:solidFill>
              </a:rPr>
              <a:t>State;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fr-FR" sz="2000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b="1" u="sng" dirty="0" smtClean="0">
                <a:solidFill>
                  <a:schemeClr val="tx1"/>
                </a:solidFill>
              </a:rPr>
              <a:t>Imputation</a:t>
            </a:r>
            <a:r>
              <a:rPr lang="en-GB" altLang="fr-FR" sz="2000" dirty="0">
                <a:solidFill>
                  <a:schemeClr val="tx1"/>
                </a:solidFill>
              </a:rPr>
              <a:t>: EU entity receiving the income </a:t>
            </a:r>
            <a:r>
              <a:rPr lang="en-US" altLang="fr-FR" sz="2000" dirty="0">
                <a:solidFill>
                  <a:schemeClr val="tx1"/>
                </a:solidFill>
              </a:rPr>
              <a:t>will be granted </a:t>
            </a:r>
            <a:r>
              <a:rPr lang="en-US" altLang="fr-FR" sz="2000" dirty="0" smtClean="0">
                <a:solidFill>
                  <a:schemeClr val="tx1"/>
                </a:solidFill>
              </a:rPr>
              <a:t>with a </a:t>
            </a:r>
            <a:r>
              <a:rPr lang="en-US" altLang="fr-FR" sz="2000" dirty="0">
                <a:solidFill>
                  <a:schemeClr val="tx1"/>
                </a:solidFill>
              </a:rPr>
              <a:t>tax credit </a:t>
            </a:r>
            <a:r>
              <a:rPr lang="en-US" altLang="fr-FR" sz="2000" dirty="0" smtClean="0">
                <a:solidFill>
                  <a:schemeClr val="tx1"/>
                </a:solidFill>
              </a:rPr>
              <a:t>corresponding to </a:t>
            </a:r>
            <a:r>
              <a:rPr lang="en-US" altLang="fr-FR" sz="2000" dirty="0">
                <a:solidFill>
                  <a:schemeClr val="tx1"/>
                </a:solidFill>
              </a:rPr>
              <a:t>the tax paid in the third </a:t>
            </a:r>
            <a:r>
              <a:rPr lang="en-US" altLang="fr-FR" sz="2000" dirty="0" smtClean="0">
                <a:solidFill>
                  <a:schemeClr val="tx1"/>
                </a:solidFill>
              </a:rPr>
              <a:t>country.</a:t>
            </a:r>
            <a:endParaRPr lang="en-GB" altLang="fr-FR" sz="2000" dirty="0">
              <a:solidFill>
                <a:schemeClr val="tx1"/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/>
          </a:bodyPr>
          <a:lstStyle/>
          <a:p>
            <a:pPr marL="3175" lvl="1" defTabSz="914400" eaLnBrk="1" hangingPunct="1"/>
            <a:r>
              <a:rPr lang="en-GB" altLang="fr-FR" sz="2800" kern="1200" dirty="0" smtClean="0">
                <a:ea typeface="+mn-ea"/>
                <a:cs typeface="Arial" pitchFamily="34" charset="0"/>
              </a:rPr>
              <a:t>2.2 – Proposal for a Switch Over Clause</a:t>
            </a:r>
            <a:endParaRPr lang="en-GB" sz="2800" dirty="0"/>
          </a:p>
        </p:txBody>
      </p:sp>
      <p:cxnSp>
        <p:nvCxnSpPr>
          <p:cNvPr id="7" name="Connecteur droit 6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52475" y="1033083"/>
            <a:ext cx="3565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The content of the provision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31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8"/>
          <p:cNvSpPr>
            <a:spLocks noChangeArrowheads="1"/>
          </p:cNvSpPr>
          <p:nvPr/>
        </p:nvSpPr>
        <p:spPr bwMode="auto">
          <a:xfrm>
            <a:off x="752475" y="1593850"/>
            <a:ext cx="9344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dirty="0" smtClean="0">
                <a:solidFill>
                  <a:schemeClr val="tx1"/>
                </a:solidFill>
              </a:rPr>
              <a:t>Lack </a:t>
            </a:r>
            <a:r>
              <a:rPr lang="en-GB" altLang="fr-FR" sz="2000" dirty="0">
                <a:solidFill>
                  <a:schemeClr val="tx1"/>
                </a:solidFill>
              </a:rPr>
              <a:t>of details on the calculation of the tax </a:t>
            </a:r>
            <a:r>
              <a:rPr lang="en-GB" altLang="fr-FR" sz="2000" dirty="0" smtClean="0">
                <a:solidFill>
                  <a:schemeClr val="tx1"/>
                </a:solidFill>
              </a:rPr>
              <a:t>credit;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endParaRPr lang="en-GB" altLang="fr-FR" sz="20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dirty="0" smtClean="0">
                <a:solidFill>
                  <a:schemeClr val="tx1"/>
                </a:solidFill>
              </a:rPr>
              <a:t>Losses </a:t>
            </a:r>
            <a:r>
              <a:rPr lang="en-GB" altLang="fr-FR" sz="2000" dirty="0">
                <a:solidFill>
                  <a:schemeClr val="tx1"/>
                </a:solidFill>
              </a:rPr>
              <a:t>incurred by </a:t>
            </a:r>
            <a:r>
              <a:rPr lang="en-GB" altLang="fr-FR" sz="2000" dirty="0" smtClean="0">
                <a:solidFill>
                  <a:schemeClr val="tx1"/>
                </a:solidFill>
              </a:rPr>
              <a:t>an </a:t>
            </a:r>
            <a:r>
              <a:rPr lang="en-GB" altLang="fr-FR" sz="2000" dirty="0">
                <a:solidFill>
                  <a:schemeClr val="tx1"/>
                </a:solidFill>
              </a:rPr>
              <a:t>entity </a:t>
            </a:r>
            <a:r>
              <a:rPr lang="en-GB" altLang="fr-FR" sz="2000" dirty="0" smtClean="0">
                <a:solidFill>
                  <a:schemeClr val="tx1"/>
                </a:solidFill>
              </a:rPr>
              <a:t>deriving from </a:t>
            </a:r>
            <a:r>
              <a:rPr lang="en-GB" altLang="fr-FR" sz="2000" dirty="0">
                <a:solidFill>
                  <a:schemeClr val="tx1"/>
                </a:solidFill>
              </a:rPr>
              <a:t>disposals of shares </a:t>
            </a:r>
            <a:r>
              <a:rPr lang="en-GB" altLang="fr-FR" sz="2000" dirty="0" smtClean="0">
                <a:solidFill>
                  <a:schemeClr val="tx1"/>
                </a:solidFill>
              </a:rPr>
              <a:t>are not </a:t>
            </a:r>
            <a:r>
              <a:rPr lang="en-GB" altLang="fr-FR" sz="2000" dirty="0">
                <a:solidFill>
                  <a:schemeClr val="tx1"/>
                </a:solidFill>
              </a:rPr>
              <a:t>taken into </a:t>
            </a:r>
            <a:r>
              <a:rPr lang="en-GB" altLang="fr-FR" sz="2000" dirty="0" smtClean="0">
                <a:solidFill>
                  <a:schemeClr val="tx1"/>
                </a:solidFill>
              </a:rPr>
              <a:t>account;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fr-FR" sz="20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dirty="0" smtClean="0">
                <a:solidFill>
                  <a:schemeClr val="tx1"/>
                </a:solidFill>
              </a:rPr>
              <a:t>Reference </a:t>
            </a:r>
            <a:r>
              <a:rPr lang="en-GB" altLang="fr-FR" sz="2000" dirty="0">
                <a:solidFill>
                  <a:schemeClr val="tx1"/>
                </a:solidFill>
              </a:rPr>
              <a:t>to the statutory corporate tax rate, specific incentive regimes are not </a:t>
            </a:r>
            <a:r>
              <a:rPr lang="en-GB" altLang="fr-FR" sz="2000" dirty="0" smtClean="0">
                <a:solidFill>
                  <a:schemeClr val="tx1"/>
                </a:solidFill>
              </a:rPr>
              <a:t>considered;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fr-FR" sz="20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dirty="0" smtClean="0">
                <a:solidFill>
                  <a:schemeClr val="tx1"/>
                </a:solidFill>
              </a:rPr>
              <a:t>No </a:t>
            </a:r>
            <a:r>
              <a:rPr lang="en-GB" altLang="fr-FR" sz="2000" dirty="0">
                <a:solidFill>
                  <a:schemeClr val="tx1"/>
                </a:solidFill>
              </a:rPr>
              <a:t>safe harbour </a:t>
            </a:r>
            <a:r>
              <a:rPr lang="en-GB" altLang="fr-FR" sz="2000" dirty="0" smtClean="0">
                <a:solidFill>
                  <a:schemeClr val="tx1"/>
                </a:solidFill>
              </a:rPr>
              <a:t>rule;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fr-FR" sz="20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fr-FR" sz="2000" dirty="0" smtClean="0">
                <a:solidFill>
                  <a:schemeClr val="tx1"/>
                </a:solidFill>
              </a:rPr>
              <a:t>The “switch over clause” does not apply where a treaty for the avoidance of double taxation is in place. </a:t>
            </a:r>
            <a:endParaRPr lang="en-GB" altLang="fr-FR" sz="2000" dirty="0">
              <a:solidFill>
                <a:schemeClr val="tx1"/>
              </a:solidFill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50081" y="245819"/>
            <a:ext cx="8596312" cy="787264"/>
          </a:xfrm>
        </p:spPr>
        <p:txBody>
          <a:bodyPr>
            <a:normAutofit/>
          </a:bodyPr>
          <a:lstStyle/>
          <a:p>
            <a:pPr marL="3175" lvl="1" defTabSz="914400" eaLnBrk="1" hangingPunct="1"/>
            <a:r>
              <a:rPr lang="en-GB" altLang="fr-FR" sz="2800" kern="1200" dirty="0" smtClean="0">
                <a:ea typeface="+mn-ea"/>
                <a:cs typeface="Arial" pitchFamily="34" charset="0"/>
              </a:rPr>
              <a:t>2.2 – Proposal for a Switch Over Clause</a:t>
            </a:r>
            <a:endParaRPr lang="en-GB" sz="2800" dirty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52475" y="1033083"/>
            <a:ext cx="14782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GB" altLang="fr-FR" sz="2000" b="1" i="1" dirty="0" smtClean="0">
                <a:solidFill>
                  <a:schemeClr val="accent2"/>
                </a:solidFill>
              </a:rPr>
              <a:t>The issues</a:t>
            </a:r>
            <a:endParaRPr lang="en-GB" altLang="fr-FR" sz="2000" b="1" i="1" dirty="0">
              <a:solidFill>
                <a:schemeClr val="accent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32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4556125"/>
          </a:xfrm>
        </p:spPr>
        <p:txBody>
          <a:bodyPr anchor="ctr"/>
          <a:lstStyle/>
          <a:p>
            <a:pPr algn="r" eaLnBrk="1" hangingPunct="1"/>
            <a:r>
              <a:rPr lang="fr-FR" altLang="fr-FR" sz="11500" smtClean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33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re 1"/>
          <p:cNvSpPr>
            <a:spLocks noGrp="1"/>
          </p:cNvSpPr>
          <p:nvPr>
            <p:ph type="title"/>
          </p:nvPr>
        </p:nvSpPr>
        <p:spPr>
          <a:xfrm>
            <a:off x="677863" y="211138"/>
            <a:ext cx="8596312" cy="1320800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 sz="3200" dirty="0" smtClean="0"/>
              <a:t>Conclusion</a:t>
            </a:r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752475" y="752475"/>
            <a:ext cx="8391525" cy="9525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752475" y="14319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>
              <a:solidFill>
                <a:schemeClr val="accent2"/>
              </a:solidFill>
            </a:endParaRPr>
          </a:p>
        </p:txBody>
      </p:sp>
      <p:grpSp>
        <p:nvGrpSpPr>
          <p:cNvPr id="38917" name="Group 22"/>
          <p:cNvGrpSpPr>
            <a:grpSpLocks/>
          </p:cNvGrpSpPr>
          <p:nvPr/>
        </p:nvGrpSpPr>
        <p:grpSpPr bwMode="auto">
          <a:xfrm>
            <a:off x="1322388" y="952500"/>
            <a:ext cx="6735762" cy="5781675"/>
            <a:chOff x="2871194" y="2390925"/>
            <a:chExt cx="4762913" cy="4495397"/>
          </a:xfrm>
        </p:grpSpPr>
        <p:grpSp>
          <p:nvGrpSpPr>
            <p:cNvPr id="38918" name="Group 22"/>
            <p:cNvGrpSpPr>
              <a:grpSpLocks/>
            </p:cNvGrpSpPr>
            <p:nvPr/>
          </p:nvGrpSpPr>
          <p:grpSpPr bwMode="auto">
            <a:xfrm>
              <a:off x="2871194" y="2390925"/>
              <a:ext cx="4762913" cy="4495397"/>
              <a:chOff x="2108200" y="3201988"/>
              <a:chExt cx="3218650" cy="2881312"/>
            </a:xfrm>
          </p:grpSpPr>
          <p:sp>
            <p:nvSpPr>
              <p:cNvPr id="38923" name="Freeform 12"/>
              <p:cNvSpPr>
                <a:spLocks/>
              </p:cNvSpPr>
              <p:nvPr/>
            </p:nvSpPr>
            <p:spPr bwMode="auto">
              <a:xfrm>
                <a:off x="3470275" y="3201988"/>
                <a:ext cx="1227138" cy="1566863"/>
              </a:xfrm>
              <a:custGeom>
                <a:avLst/>
                <a:gdLst>
                  <a:gd name="T0" fmla="*/ 2147483647 w 372"/>
                  <a:gd name="T1" fmla="*/ 2147483647 h 475"/>
                  <a:gd name="T2" fmla="*/ 2147483647 w 372"/>
                  <a:gd name="T3" fmla="*/ 2147483647 h 475"/>
                  <a:gd name="T4" fmla="*/ 2147483647 w 372"/>
                  <a:gd name="T5" fmla="*/ 2147483647 h 475"/>
                  <a:gd name="T6" fmla="*/ 2147483647 w 372"/>
                  <a:gd name="T7" fmla="*/ 2147483647 h 475"/>
                  <a:gd name="T8" fmla="*/ 2147483647 w 372"/>
                  <a:gd name="T9" fmla="*/ 0 h 475"/>
                  <a:gd name="T10" fmla="*/ 0 w 372"/>
                  <a:gd name="T11" fmla="*/ 0 h 475"/>
                  <a:gd name="T12" fmla="*/ 0 w 372"/>
                  <a:gd name="T13" fmla="*/ 2147483647 h 475"/>
                  <a:gd name="T14" fmla="*/ 0 w 372"/>
                  <a:gd name="T15" fmla="*/ 2147483647 h 475"/>
                  <a:gd name="T16" fmla="*/ 2147483647 w 372"/>
                  <a:gd name="T17" fmla="*/ 2147483647 h 475"/>
                  <a:gd name="T18" fmla="*/ 2147483647 w 372"/>
                  <a:gd name="T19" fmla="*/ 2147483647 h 47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72" h="475">
                    <a:moveTo>
                      <a:pt x="284" y="422"/>
                    </a:moveTo>
                    <a:cubicBezTo>
                      <a:pt x="371" y="475"/>
                      <a:pt x="371" y="475"/>
                      <a:pt x="371" y="475"/>
                    </a:cubicBezTo>
                    <a:cubicBezTo>
                      <a:pt x="372" y="474"/>
                      <a:pt x="372" y="472"/>
                      <a:pt x="372" y="471"/>
                    </a:cubicBezTo>
                    <a:cubicBezTo>
                      <a:pt x="372" y="384"/>
                      <a:pt x="331" y="306"/>
                      <a:pt x="268" y="256"/>
                    </a:cubicBezTo>
                    <a:cubicBezTo>
                      <a:pt x="268" y="0"/>
                      <a:pt x="268" y="0"/>
                      <a:pt x="26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02"/>
                      <a:pt x="0" y="302"/>
                      <a:pt x="0" y="302"/>
                    </a:cubicBezTo>
                    <a:cubicBezTo>
                      <a:pt x="28" y="286"/>
                      <a:pt x="61" y="277"/>
                      <a:pt x="96" y="277"/>
                    </a:cubicBezTo>
                    <a:cubicBezTo>
                      <a:pt x="186" y="277"/>
                      <a:pt x="262" y="339"/>
                      <a:pt x="284" y="42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lIns="70918" tIns="35460" rIns="70918" bIns="35460"/>
              <a:lstStyle/>
              <a:p>
                <a:endParaRPr lang="fr-FR"/>
              </a:p>
            </p:txBody>
          </p:sp>
          <p:sp>
            <p:nvSpPr>
              <p:cNvPr id="38924" name="Freeform 13"/>
              <p:cNvSpPr>
                <a:spLocks/>
              </p:cNvSpPr>
              <p:nvPr/>
            </p:nvSpPr>
            <p:spPr bwMode="auto">
              <a:xfrm>
                <a:off x="3396450" y="4772025"/>
                <a:ext cx="1930400" cy="1311275"/>
              </a:xfrm>
              <a:custGeom>
                <a:avLst/>
                <a:gdLst>
                  <a:gd name="T0" fmla="*/ 2147483647 w 585"/>
                  <a:gd name="T1" fmla="*/ 0 h 397"/>
                  <a:gd name="T2" fmla="*/ 2147483647 w 585"/>
                  <a:gd name="T3" fmla="*/ 2147483647 h 397"/>
                  <a:gd name="T4" fmla="*/ 2147483647 w 585"/>
                  <a:gd name="T5" fmla="*/ 2147483647 h 397"/>
                  <a:gd name="T6" fmla="*/ 0 w 585"/>
                  <a:gd name="T7" fmla="*/ 2147483647 h 397"/>
                  <a:gd name="T8" fmla="*/ 2147483647 w 585"/>
                  <a:gd name="T9" fmla="*/ 2147483647 h 397"/>
                  <a:gd name="T10" fmla="*/ 2147483647 w 585"/>
                  <a:gd name="T11" fmla="*/ 2147483647 h 397"/>
                  <a:gd name="T12" fmla="*/ 2147483647 w 585"/>
                  <a:gd name="T13" fmla="*/ 2147483647 h 397"/>
                  <a:gd name="T14" fmla="*/ 2147483647 w 585"/>
                  <a:gd name="T15" fmla="*/ 0 h 3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85" h="397">
                    <a:moveTo>
                      <a:pt x="318" y="0"/>
                    </a:moveTo>
                    <a:cubicBezTo>
                      <a:pt x="318" y="36"/>
                      <a:pt x="309" y="72"/>
                      <a:pt x="288" y="104"/>
                    </a:cubicBezTo>
                    <a:cubicBezTo>
                      <a:pt x="245" y="171"/>
                      <a:pt x="169" y="203"/>
                      <a:pt x="95" y="19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71" y="282"/>
                      <a:pt x="152" y="284"/>
                      <a:pt x="223" y="257"/>
                    </a:cubicBezTo>
                    <a:cubicBezTo>
                      <a:pt x="441" y="397"/>
                      <a:pt x="441" y="397"/>
                      <a:pt x="441" y="397"/>
                    </a:cubicBezTo>
                    <a:cubicBezTo>
                      <a:pt x="585" y="171"/>
                      <a:pt x="585" y="171"/>
                      <a:pt x="585" y="171"/>
                    </a:cubicBezTo>
                    <a:lnTo>
                      <a:pt x="318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lIns="70918" tIns="35460" rIns="70918" bIns="35460"/>
              <a:lstStyle/>
              <a:p>
                <a:endParaRPr lang="fr-FR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2108200" y="3976509"/>
                <a:ext cx="1342685" cy="1856002"/>
              </a:xfrm>
              <a:custGeom>
                <a:avLst/>
                <a:gdLst/>
                <a:ahLst/>
                <a:cxnLst>
                  <a:cxn ang="0">
                    <a:pos x="330" y="332"/>
                  </a:cxn>
                  <a:cxn ang="0">
                    <a:pos x="361" y="103"/>
                  </a:cxn>
                  <a:cxn ang="0">
                    <a:pos x="361" y="0"/>
                  </a:cxn>
                  <a:cxn ang="0">
                    <a:pos x="227" y="202"/>
                  </a:cxn>
                  <a:cxn ang="0">
                    <a:pos x="0" y="328"/>
                  </a:cxn>
                  <a:cxn ang="0">
                    <a:pos x="131" y="562"/>
                  </a:cxn>
                  <a:cxn ang="0">
                    <a:pos x="407" y="408"/>
                  </a:cxn>
                  <a:cxn ang="0">
                    <a:pos x="330" y="332"/>
                  </a:cxn>
                </a:cxnLst>
                <a:rect l="0" t="0" r="r" b="b"/>
                <a:pathLst>
                  <a:path w="407" h="562">
                    <a:moveTo>
                      <a:pt x="330" y="332"/>
                    </a:moveTo>
                    <a:cubicBezTo>
                      <a:pt x="288" y="256"/>
                      <a:pt x="303" y="163"/>
                      <a:pt x="361" y="103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285" y="44"/>
                      <a:pt x="237" y="120"/>
                      <a:pt x="227" y="202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31" y="562"/>
                      <a:pt x="131" y="562"/>
                      <a:pt x="131" y="562"/>
                    </a:cubicBezTo>
                    <a:cubicBezTo>
                      <a:pt x="407" y="408"/>
                      <a:pt x="407" y="408"/>
                      <a:pt x="407" y="408"/>
                    </a:cubicBezTo>
                    <a:cubicBezTo>
                      <a:pt x="376" y="391"/>
                      <a:pt x="349" y="366"/>
                      <a:pt x="330" y="332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prstDash val="solid"/>
                <a:miter lim="800000"/>
                <a:headEnd/>
                <a:tailEnd/>
              </a:ln>
            </p:spPr>
            <p:txBody>
              <a:bodyPr lIns="70918" tIns="35460" rIns="70918" bIns="35460"/>
              <a:lstStyle/>
              <a:p>
                <a:pPr defTabSz="91225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00" dirty="0">
                  <a:solidFill>
                    <a:srgbClr val="000000"/>
                  </a:solidFill>
                  <a:latin typeface="Georgia" pitchFamily="18" charset="0"/>
                  <a:cs typeface="+mn-cs"/>
                </a:endParaRPr>
              </a:p>
            </p:txBody>
          </p:sp>
        </p:grpSp>
        <p:sp>
          <p:nvSpPr>
            <p:cNvPr id="10" name="Oval 5"/>
            <p:cNvSpPr/>
            <p:nvPr/>
          </p:nvSpPr>
          <p:spPr bwMode="ltGray">
            <a:xfrm>
              <a:off x="4596529" y="4022697"/>
              <a:ext cx="1542362" cy="16256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defTabSz="91225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b="1" dirty="0">
                  <a:solidFill>
                    <a:srgbClr val="FFFFFF"/>
                  </a:solidFill>
                </a:rPr>
                <a:t>BEPS : a massive </a:t>
              </a:r>
            </a:p>
            <a:p>
              <a:pPr algn="ctr" defTabSz="91225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b="1" dirty="0">
                  <a:solidFill>
                    <a:srgbClr val="FFFFFF"/>
                  </a:solidFill>
                </a:rPr>
                <a:t>and </a:t>
              </a:r>
              <a:r>
                <a:rPr lang="fr-FR" sz="1600" b="1" dirty="0" err="1">
                  <a:solidFill>
                    <a:srgbClr val="FFFFFF"/>
                  </a:solidFill>
                </a:rPr>
                <a:t>concerted</a:t>
              </a:r>
              <a:r>
                <a:rPr lang="fr-FR" sz="1600" b="1" dirty="0">
                  <a:solidFill>
                    <a:srgbClr val="FFFFFF"/>
                  </a:solidFill>
                </a:rPr>
                <a:t> effort </a:t>
              </a:r>
            </a:p>
            <a:p>
              <a:pPr algn="ctr" defTabSz="91225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b="1" dirty="0" err="1">
                  <a:solidFill>
                    <a:srgbClr val="FFFFFF"/>
                  </a:solidFill>
                </a:rPr>
                <a:t>against</a:t>
              </a:r>
              <a:r>
                <a:rPr lang="fr-FR" sz="1600" b="1" dirty="0">
                  <a:solidFill>
                    <a:srgbClr val="FFFFFF"/>
                  </a:solidFill>
                </a:rPr>
                <a:t> cross </a:t>
              </a:r>
              <a:r>
                <a:rPr lang="fr-FR" sz="1600" b="1" dirty="0" err="1">
                  <a:solidFill>
                    <a:srgbClr val="FFFFFF"/>
                  </a:solidFill>
                </a:rPr>
                <a:t>boarder</a:t>
              </a:r>
              <a:endParaRPr lang="fr-FR" sz="1600" b="1" dirty="0">
                <a:solidFill>
                  <a:srgbClr val="FFFFFF"/>
                </a:solidFill>
              </a:endParaRPr>
            </a:p>
            <a:p>
              <a:pPr algn="ctr" defTabSz="91225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b="1" dirty="0">
                  <a:solidFill>
                    <a:srgbClr val="FFFFFF"/>
                  </a:solidFill>
                </a:rPr>
                <a:t> </a:t>
              </a:r>
              <a:r>
                <a:rPr lang="fr-FR" sz="1600" b="1" dirty="0" err="1">
                  <a:solidFill>
                    <a:srgbClr val="FFFFFF"/>
                  </a:solidFill>
                </a:rPr>
                <a:t>tax</a:t>
              </a:r>
              <a:r>
                <a:rPr lang="fr-FR" sz="1600" b="1" dirty="0">
                  <a:solidFill>
                    <a:srgbClr val="FFFFFF"/>
                  </a:solidFill>
                </a:rPr>
                <a:t> planning</a:t>
              </a:r>
            </a:p>
          </p:txBody>
        </p:sp>
        <p:sp>
          <p:nvSpPr>
            <p:cNvPr id="11" name="TextBox 6"/>
            <p:cNvSpPr txBox="1"/>
            <p:nvPr/>
          </p:nvSpPr>
          <p:spPr>
            <a:xfrm>
              <a:off x="4872672" y="2451407"/>
              <a:ext cx="1335816" cy="138737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Rockwell" pitchFamily="18" charset="0"/>
                </a:defRPr>
              </a:lvl1pPr>
              <a:lvl2pPr marL="742950" indent="-28575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Rockwell" pitchFamily="18" charset="0"/>
                </a:defRPr>
              </a:lvl2pPr>
              <a:lvl3pPr marL="11430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Rockwell" pitchFamily="18" charset="0"/>
                </a:defRPr>
              </a:lvl3pPr>
              <a:lvl4pPr marL="16002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4pPr>
              <a:lvl5pPr marL="20574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5pPr>
              <a:lvl6pPr marL="25146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6pPr>
              <a:lvl7pPr marL="29718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7pPr>
              <a:lvl8pPr marL="34290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8pPr>
              <a:lvl9pPr marL="38862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GB" altLang="fr-FR" sz="2800" b="1" smtClean="0">
                  <a:solidFill>
                    <a:srgbClr val="FFFFFF"/>
                  </a:solidFill>
                  <a:cs typeface="Arial" pitchFamily="34" charset="0"/>
                </a:rPr>
                <a:t>Novelty</a:t>
              </a:r>
              <a:endParaRPr lang="en-GB" altLang="fr-FR" sz="1400" i="1" smtClean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2" name="TextBox 7"/>
            <p:cNvSpPr txBox="1"/>
            <p:nvPr/>
          </p:nvSpPr>
          <p:spPr>
            <a:xfrm>
              <a:off x="3114784" y="4785508"/>
              <a:ext cx="1334694" cy="138737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Rockwell" pitchFamily="18" charset="0"/>
                </a:defRPr>
              </a:lvl1pPr>
              <a:lvl2pPr marL="742950" indent="-28575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Rockwell" pitchFamily="18" charset="0"/>
                </a:defRPr>
              </a:lvl2pPr>
              <a:lvl3pPr marL="11430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Rockwell" pitchFamily="18" charset="0"/>
                </a:defRPr>
              </a:lvl3pPr>
              <a:lvl4pPr marL="16002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4pPr>
              <a:lvl5pPr marL="20574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5pPr>
              <a:lvl6pPr marL="25146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6pPr>
              <a:lvl7pPr marL="29718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7pPr>
              <a:lvl8pPr marL="34290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8pPr>
              <a:lvl9pPr marL="38862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fr-FR" altLang="fr-FR" sz="2800" b="1" smtClean="0">
                  <a:solidFill>
                    <a:srgbClr val="FFFFFF"/>
                  </a:solidFill>
                  <a:cs typeface="Arial" pitchFamily="34" charset="0"/>
                </a:rPr>
                <a:t>Impact</a:t>
              </a:r>
              <a:endParaRPr lang="fr-FR" altLang="fr-FR" sz="1400" i="1" smtClean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3" name="TextBox 8"/>
            <p:cNvSpPr txBox="1"/>
            <p:nvPr/>
          </p:nvSpPr>
          <p:spPr>
            <a:xfrm>
              <a:off x="5900914" y="5328609"/>
              <a:ext cx="1452559" cy="121704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>
                  <a:solidFill>
                    <a:srgbClr val="404040"/>
                  </a:solidFill>
                  <a:latin typeface="Rockwell" pitchFamily="18" charset="0"/>
                </a:defRPr>
              </a:lvl1pPr>
              <a:lvl2pPr marL="742950" indent="-28575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600">
                  <a:solidFill>
                    <a:srgbClr val="404040"/>
                  </a:solidFill>
                  <a:latin typeface="Rockwell" pitchFamily="18" charset="0"/>
                </a:defRPr>
              </a:lvl2pPr>
              <a:lvl3pPr marL="11430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400">
                  <a:solidFill>
                    <a:srgbClr val="404040"/>
                  </a:solidFill>
                  <a:latin typeface="Rockwell" pitchFamily="18" charset="0"/>
                </a:defRPr>
              </a:lvl3pPr>
              <a:lvl4pPr marL="16002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4pPr>
              <a:lvl5pPr marL="2057400" indent="-228600" defTabSz="911225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5pPr>
              <a:lvl6pPr marL="25146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6pPr>
              <a:lvl7pPr marL="29718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7pPr>
              <a:lvl8pPr marL="34290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8pPr>
              <a:lvl9pPr marL="3886200" indent="-228600" defTabSz="911225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itchFamily="18" charset="2"/>
                <a:buChar char=""/>
                <a:defRPr sz="1200">
                  <a:solidFill>
                    <a:srgbClr val="404040"/>
                  </a:solidFill>
                  <a:latin typeface="Rockwell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GB" altLang="fr-FR" sz="2800" b="1" smtClean="0">
                  <a:solidFill>
                    <a:srgbClr val="FFFFFF"/>
                  </a:solidFill>
                  <a:cs typeface="Arial" pitchFamily="34" charset="0"/>
                </a:rPr>
                <a:t>Necessity</a:t>
              </a:r>
              <a:endParaRPr lang="en-GB" altLang="fr-FR" sz="1600" i="1" smtClean="0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34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268288" y="609600"/>
            <a:ext cx="8596312" cy="4556125"/>
          </a:xfrm>
        </p:spPr>
        <p:txBody>
          <a:bodyPr anchor="ctr"/>
          <a:lstStyle/>
          <a:p>
            <a:pPr algn="r" eaLnBrk="1" hangingPunct="1"/>
            <a:r>
              <a:rPr lang="fr-FR" altLang="fr-FR" sz="11500" dirty="0" smtClean="0">
                <a:solidFill>
                  <a:schemeClr val="bg1"/>
                </a:solidFill>
              </a:rPr>
              <a:t>Questions?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35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le-beaulieu.univ-rennes1.fr/zfiles/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625" y="2017713"/>
            <a:ext cx="3944938" cy="2030412"/>
          </a:xfrm>
          <a:prstGeom prst="rect">
            <a:avLst/>
          </a:prstGeo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2300" y="2236788"/>
            <a:ext cx="3571875" cy="2046287"/>
          </a:xfrm>
          <a:prstGeom prst="rect">
            <a:avLst/>
          </a:prstGeo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  <a:effectLst/>
        </p:spPr>
      </p:pic>
      <p:pic>
        <p:nvPicPr>
          <p:cNvPr id="40964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4257675"/>
            <a:ext cx="44592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Rectangle 9"/>
          <p:cNvSpPr>
            <a:spLocks noChangeArrowheads="1"/>
          </p:cNvSpPr>
          <p:nvPr/>
        </p:nvSpPr>
        <p:spPr bwMode="auto">
          <a:xfrm>
            <a:off x="6350000" y="4657725"/>
            <a:ext cx="32385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Rockwell" pitchFamily="18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Rockwell" pitchFamily="18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Rockwell" pitchFamily="18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Rockwell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>
                <a:solidFill>
                  <a:schemeClr val="tx1"/>
                </a:solidFill>
              </a:rPr>
              <a:t>Université Rennes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>
                <a:solidFill>
                  <a:schemeClr val="tx1"/>
                </a:solidFill>
              </a:rPr>
              <a:t>Master II DFA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>
                <a:solidFill>
                  <a:schemeClr val="tx1"/>
                </a:solidFill>
              </a:rPr>
              <a:t>adeefr.asso.univ-rennes1.fr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>
                <a:solidFill>
                  <a:schemeClr val="tx1"/>
                </a:solidFill>
              </a:rPr>
              <a:t>9 rue Jean Macé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>
                <a:solidFill>
                  <a:schemeClr val="tx1"/>
                </a:solidFill>
              </a:rPr>
              <a:t>35 000 Rennes</a:t>
            </a:r>
          </a:p>
        </p:txBody>
      </p:sp>
      <p:sp>
        <p:nvSpPr>
          <p:cNvPr id="46086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altLang="fr-FR" sz="4800" smtClean="0"/>
              <a:t>Thank you for your attention and your warm welcome!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4E0C2-E2BE-48E0-913E-CD7ACB89F82C}" type="slidenum">
              <a:rPr lang="en-US" altLang="fr-FR" smtClean="0"/>
              <a:pPr>
                <a:defRPr/>
              </a:pPr>
              <a:t>36</a:t>
            </a:fld>
            <a:endParaRPr lang="en-US" alt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Personnalisé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B02A1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7206</TotalTime>
  <Words>2393</Words>
  <Application>Microsoft Macintosh PowerPoint</Application>
  <PresentationFormat>Grand écran</PresentationFormat>
  <Paragraphs>418</Paragraphs>
  <Slides>36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.AppleSystemUIFont</vt:lpstr>
      <vt:lpstr>Arial</vt:lpstr>
      <vt:lpstr>Calibri</vt:lpstr>
      <vt:lpstr>Georgia</vt:lpstr>
      <vt:lpstr>Rockwell</vt:lpstr>
      <vt:lpstr>Rokkitt</vt:lpstr>
      <vt:lpstr>Tw Cen MT</vt:lpstr>
      <vt:lpstr>Wingdings</vt:lpstr>
      <vt:lpstr>Wingdings 3</vt:lpstr>
      <vt:lpstr>Facette</vt:lpstr>
      <vt:lpstr>The BEPS action plan: French anticipation and European adjustments</vt:lpstr>
      <vt:lpstr>Introduction: the BEPS Project </vt:lpstr>
      <vt:lpstr>Introduction: the BEPS Project</vt:lpstr>
      <vt:lpstr>Introduction: BEPS envisaged solutions ?</vt:lpstr>
      <vt:lpstr>Introduction : European Union reaction</vt:lpstr>
      <vt:lpstr>Introduction : European Union reaction</vt:lpstr>
      <vt:lpstr>Agenda</vt:lpstr>
      <vt:lpstr>Présentation PowerPoint</vt:lpstr>
      <vt:lpstr>1.1 - Consistency pillar: interest deduction limitations, CFC and anti-hybrids rules</vt:lpstr>
      <vt:lpstr>1.1 - Consistency pillar: interest deduction limitations, CFC and anti-hybrids rules</vt:lpstr>
      <vt:lpstr>1.1 - Consistency pillar: interest deduction limitations, CFC and anti-hybrids rules</vt:lpstr>
      <vt:lpstr>1.1 - Consistency pillar: interest deduction limitations, CFC and anti-hybrids rules</vt:lpstr>
      <vt:lpstr>1.1 - Consistency pillar: interest deduction limitations, CFC and anti-hybrids rules</vt:lpstr>
      <vt:lpstr>1.1 - Consistency pillar: interest deduction limitations, CFC and anti-hybrids rules</vt:lpstr>
      <vt:lpstr>1.1 - Consistency pillar: interest deduction limitations, CFC and anti-hybrids rules</vt:lpstr>
      <vt:lpstr>1.1 - Consistency pillar: interest deduction limitations, CFC and anti-hybrids rules</vt:lpstr>
      <vt:lpstr>1.1 - Consistency pillar: interest deduction limitations, CFC and anti-hybrids rules</vt:lpstr>
      <vt:lpstr>1.1 - Consistency pillar: interest deduction limitations, CFC and anti-hybrids rules</vt:lpstr>
      <vt:lpstr>1.2 – Substance and transparency pillars: CbCR, LOB/PPT and PE</vt:lpstr>
      <vt:lpstr>1.2 – Substance and transparency pillars: CbCR, LOB/PPT and PE</vt:lpstr>
      <vt:lpstr>1.2 – Substance and transparency pillars: CbCR, LOB/PPT and PE</vt:lpstr>
      <vt:lpstr>1.2 – Substance and transparency pillars: CbCR, LOB/PPT and PE</vt:lpstr>
      <vt:lpstr>1.2 – Substance and transparency pillars: CbCR, LOB/PPT and PE</vt:lpstr>
      <vt:lpstr>1.2 – Substance and transparency pillars: CbCR, LOB/PPT and PE</vt:lpstr>
      <vt:lpstr>1.2 – Substance and transparency pillars: CbCR, LOB/PPT and PE</vt:lpstr>
      <vt:lpstr>1.2 – Substance and transparency pillars: CbCR, LOB/PPT and PE</vt:lpstr>
      <vt:lpstr>Présentation PowerPoint</vt:lpstr>
      <vt:lpstr>2.1 – Proposal for a General Anti Abuse Rule (GAAR)</vt:lpstr>
      <vt:lpstr>2.1 – Proposal for a General Anti Abuse Rule (GAAR)</vt:lpstr>
      <vt:lpstr>2.2 – Proposal for a Switch Over Clause</vt:lpstr>
      <vt:lpstr>2.2 – Proposal for a Switch Over Clause</vt:lpstr>
      <vt:lpstr>2.2 – Proposal for a Switch Over Clause</vt:lpstr>
      <vt:lpstr>Conclusion</vt:lpstr>
      <vt:lpstr>Conclusion</vt:lpstr>
      <vt:lpstr>Questions?</vt:lpstr>
      <vt:lpstr>Thank you for your attention and your warm welcome!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clemence bauche</dc:creator>
  <cp:lastModifiedBy>Laura Griffon</cp:lastModifiedBy>
  <cp:revision>207</cp:revision>
  <cp:lastPrinted>2016-06-08T14:45:09Z</cp:lastPrinted>
  <dcterms:created xsi:type="dcterms:W3CDTF">2016-04-25T19:19:16Z</dcterms:created>
  <dcterms:modified xsi:type="dcterms:W3CDTF">2016-06-16T14:49:19Z</dcterms:modified>
</cp:coreProperties>
</file>