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60" r:id="rId2"/>
    <p:sldId id="270" r:id="rId3"/>
    <p:sldId id="257" r:id="rId4"/>
    <p:sldId id="271" r:id="rId5"/>
    <p:sldId id="272" r:id="rId6"/>
    <p:sldId id="295" r:id="rId7"/>
    <p:sldId id="296" r:id="rId8"/>
    <p:sldId id="297" r:id="rId9"/>
    <p:sldId id="288" r:id="rId10"/>
    <p:sldId id="266" r:id="rId11"/>
    <p:sldId id="276" r:id="rId12"/>
    <p:sldId id="277" r:id="rId13"/>
    <p:sldId id="278" r:id="rId14"/>
    <p:sldId id="262" r:id="rId15"/>
    <p:sldId id="263" r:id="rId16"/>
    <p:sldId id="324" r:id="rId17"/>
    <p:sldId id="309" r:id="rId18"/>
    <p:sldId id="298" r:id="rId19"/>
    <p:sldId id="302" r:id="rId20"/>
    <p:sldId id="314" r:id="rId21"/>
    <p:sldId id="305" r:id="rId22"/>
    <p:sldId id="315" r:id="rId23"/>
    <p:sldId id="316" r:id="rId24"/>
    <p:sldId id="311" r:id="rId25"/>
    <p:sldId id="312" r:id="rId26"/>
    <p:sldId id="289" r:id="rId27"/>
    <p:sldId id="291" r:id="rId28"/>
    <p:sldId id="299" r:id="rId29"/>
    <p:sldId id="293" r:id="rId30"/>
    <p:sldId id="318" r:id="rId31"/>
    <p:sldId id="322" r:id="rId32"/>
    <p:sldId id="319" r:id="rId33"/>
    <p:sldId id="321" r:id="rId34"/>
    <p:sldId id="294" r:id="rId35"/>
    <p:sldId id="325" r:id="rId36"/>
    <p:sldId id="323" r:id="rId37"/>
    <p:sldId id="286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nan Le Gall" initials="RL" lastIdx="2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4" autoAdjust="0"/>
    <p:restoredTop sz="86387" autoAdjust="0"/>
  </p:normalViewPr>
  <p:slideViewPr>
    <p:cSldViewPr>
      <p:cViewPr>
        <p:scale>
          <a:sx n="74" d="100"/>
          <a:sy n="74" d="100"/>
        </p:scale>
        <p:origin x="-772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96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E4BE2-127A-4132-880B-AF27622F9CC7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E7B5B-8A5D-4452-917D-35171A4D47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51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011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091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10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>
                <a:solidFill>
                  <a:prstClr val="black"/>
                </a:solidFill>
              </a:rPr>
              <a:pPr/>
              <a:t>19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11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E7B5B-8A5D-4452-917D-35171A4D47D5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199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887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587-3D6D-E14E-A928-D47BF982F2AD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9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25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40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496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78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898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59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03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66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18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047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37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AB78E-1268-44C2-8FE9-678E97930ADC}" type="datetimeFigureOut">
              <a:rPr lang="fr-FR" smtClean="0"/>
              <a:pPr/>
              <a:t>23/06/2013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A39FA-F8A4-47C3-8B19-582BB59224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98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17.jpe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37.jpeg"/><Relationship Id="rId5" Type="http://schemas.openxmlformats.org/officeDocument/2006/relationships/image" Target="../media/image34.png"/><Relationship Id="rId10" Type="http://schemas.openxmlformats.org/officeDocument/2006/relationships/image" Target="../media/image28.png"/><Relationship Id="rId4" Type="http://schemas.openxmlformats.org/officeDocument/2006/relationships/image" Target="../media/image33.png"/><Relationship Id="rId9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1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4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755576" y="3573016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VAT</a:t>
            </a:r>
          </a:p>
          <a:p>
            <a:pPr algn="ctr"/>
            <a:r>
              <a:rPr lang="fr-FR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Rennes Law </a:t>
            </a:r>
            <a:r>
              <a:rPr lang="fr-FR" sz="54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School</a:t>
            </a:r>
            <a:endParaRPr lang="fr-FR" sz="5400" b="1" dirty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" name="Groupe 12"/>
          <p:cNvGrpSpPr/>
          <p:nvPr/>
        </p:nvGrpSpPr>
        <p:grpSpPr>
          <a:xfrm>
            <a:off x="109172" y="0"/>
            <a:ext cx="618978" cy="6858000"/>
            <a:chOff x="179512" y="0"/>
            <a:chExt cx="618978" cy="68580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2" name="Rectangle 11"/>
            <p:cNvSpPr/>
            <p:nvPr/>
          </p:nvSpPr>
          <p:spPr>
            <a:xfrm>
              <a:off x="179512" y="0"/>
              <a:ext cx="618978" cy="4293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9512" y="2564904"/>
              <a:ext cx="618978" cy="429309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620688"/>
            <a:ext cx="9144000" cy="19442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2" descr="http://cle-beaulieu.univ-rennes1.fr/zfiles/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4980" y="335322"/>
            <a:ext cx="3096344" cy="1581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65398"/>
            <a:ext cx="351666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newyorklaw-logo1.jp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286" y="2070472"/>
            <a:ext cx="3086524" cy="171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250825" y="1223664"/>
            <a:ext cx="8569325" cy="5373688"/>
          </a:xfrm>
        </p:spPr>
        <p:txBody>
          <a:bodyPr rtlCol="0">
            <a:normAutofit/>
          </a:bodyPr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Features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Aft>
                <a:spcPts val="0"/>
              </a:spcAft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A general tax based on consumption,</a:t>
            </a:r>
          </a:p>
          <a:p>
            <a:pPr marL="457200" lvl="1" indent="0" fontAlgn="auto">
              <a:spcAft>
                <a:spcPts val="0"/>
              </a:spcAft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Aft>
                <a:spcPts val="0"/>
              </a:spcAft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An indirect tax,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Aft>
                <a:spcPts val="0"/>
              </a:spcAft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A real and proportional tax.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/>
                <a:cs typeface="Times New Roman"/>
              </a:rPr>
              <a:t>Levied at each stage in the chain of production and distribution</a:t>
            </a:r>
            <a:r>
              <a:rPr lang="en-US" sz="2200" b="1" dirty="0" smtClean="0">
                <a:latin typeface="Times New Roman"/>
                <a:cs typeface="Times New Roman"/>
              </a:rPr>
              <a:t> </a:t>
            </a:r>
            <a:r>
              <a:rPr lang="en-US" sz="2200" dirty="0">
                <a:latin typeface="Times New Roman"/>
                <a:cs typeface="Times New Roman"/>
              </a:rPr>
              <a:t>and </a:t>
            </a:r>
            <a:r>
              <a:rPr lang="en-US" sz="2200" dirty="0" smtClean="0">
                <a:latin typeface="Times New Roman"/>
                <a:cs typeface="Times New Roman"/>
              </a:rPr>
              <a:t>paid, by </a:t>
            </a:r>
            <a:r>
              <a:rPr lang="en-US" sz="2200" dirty="0">
                <a:latin typeface="Times New Roman"/>
                <a:cs typeface="Times New Roman"/>
              </a:rPr>
              <a:t>the seller of the </a:t>
            </a:r>
            <a:r>
              <a:rPr lang="en-US" sz="2200" dirty="0" smtClean="0">
                <a:latin typeface="Times New Roman"/>
                <a:cs typeface="Times New Roman"/>
              </a:rPr>
              <a:t>goods, to the Revenue authorities;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endParaRPr lang="en-US" sz="1200" dirty="0" smtClean="0">
              <a:latin typeface="Times New Roman"/>
              <a:cs typeface="Times New Roman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/>
                <a:cs typeface="Times New Roman"/>
              </a:rPr>
              <a:t>Harmonized rules </a:t>
            </a:r>
            <a:r>
              <a:rPr lang="en-US" sz="2200" dirty="0" smtClean="0">
                <a:latin typeface="Times New Roman"/>
                <a:cs typeface="Times New Roman"/>
              </a:rPr>
              <a:t>in the 28 members States thanks to the EU Directive.</a:t>
            </a:r>
            <a:endParaRPr lang="en-US" sz="2200" dirty="0">
              <a:latin typeface="Times New Roman"/>
              <a:cs typeface="Times New Roman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1907704" y="404664"/>
            <a:ext cx="5472608" cy="559995"/>
          </a:xfrm>
        </p:spPr>
        <p:txBody>
          <a:bodyPr>
            <a:normAutofit fontScale="90000"/>
          </a:bodyPr>
          <a:lstStyle/>
          <a:p>
            <a:r>
              <a:rPr lang="en-US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32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23" name="Rectangle 22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2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8" name="Espace réservé du contenu 2"/>
          <p:cNvSpPr>
            <a:spLocks noGrp="1"/>
          </p:cNvSpPr>
          <p:nvPr>
            <p:ph idx="1"/>
          </p:nvPr>
        </p:nvSpPr>
        <p:spPr>
          <a:xfrm>
            <a:off x="971600" y="1855365"/>
            <a:ext cx="7632848" cy="4525963"/>
          </a:xfrm>
        </p:spPr>
        <p:txBody>
          <a:bodyPr>
            <a:noAutofit/>
          </a:bodyPr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Who is a taxable person for VAT purposes?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What type of operation is subject to VAT?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Where does the taxation take place?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there an exemption?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Who is liable for VAT?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How to determine the VAT? </a:t>
            </a:r>
          </a:p>
          <a:p>
            <a:pPr>
              <a:buFont typeface="Wingdings" pitchFamily="2" charset="2"/>
              <a:buChar char="v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itre 3"/>
          <p:cNvSpPr>
            <a:spLocks noGrp="1"/>
          </p:cNvSpPr>
          <p:nvPr>
            <p:ph type="title"/>
          </p:nvPr>
        </p:nvSpPr>
        <p:spPr>
          <a:xfrm>
            <a:off x="1907704" y="404664"/>
            <a:ext cx="5472608" cy="559995"/>
          </a:xfrm>
        </p:spPr>
        <p:txBody>
          <a:bodyPr>
            <a:normAutofit fontScale="90000"/>
          </a:bodyPr>
          <a:lstStyle/>
          <a:p>
            <a:r>
              <a:rPr lang="en-US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32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02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251520" y="1880592"/>
            <a:ext cx="8569325" cy="4140696"/>
          </a:xfrm>
        </p:spPr>
        <p:txBody>
          <a:bodyPr rtlCol="0">
            <a:normAutofit/>
          </a:bodyPr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Scope of the VAT: 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any supply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goods or services;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realized for consideration;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taxable person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“acting as such”.</a:t>
            </a: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Taxable person:</a:t>
            </a: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taxable person is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whoever carries out,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an usual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way and on its behalf,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economic activity.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150000"/>
              </a:lnSpc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" name="Titre 3"/>
          <p:cNvSpPr>
            <a:spLocks noGrp="1"/>
          </p:cNvSpPr>
          <p:nvPr>
            <p:ph type="title"/>
          </p:nvPr>
        </p:nvSpPr>
        <p:spPr>
          <a:xfrm>
            <a:off x="1741463" y="260648"/>
            <a:ext cx="5661074" cy="792088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is a taxable person for VAT purposes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72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152128"/>
            <a:ext cx="9144000" cy="1016968"/>
          </a:xfrm>
        </p:spPr>
        <p:txBody>
          <a:bodyPr rtlCol="0"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Illustration:</a:t>
            </a:r>
          </a:p>
          <a:p>
            <a:pPr marL="0" indent="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Walmart sells bread in its stores, to the customers.</a:t>
            </a: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7" name="Image 6" descr="walmart-logo.jpg"/>
          <p:cNvPicPr>
            <a:picLocks noChangeAspect="1"/>
          </p:cNvPicPr>
          <p:nvPr/>
        </p:nvPicPr>
        <p:blipFill>
          <a:blip r:embed="rId5" cstate="print"/>
          <a:srcRect l="101" t="24480" r="2402" b="20064"/>
          <a:stretch>
            <a:fillRect/>
          </a:stretch>
        </p:blipFill>
        <p:spPr bwMode="auto">
          <a:xfrm>
            <a:off x="985362" y="2639646"/>
            <a:ext cx="19446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lèche vers la droite 24"/>
          <p:cNvSpPr/>
          <p:nvPr/>
        </p:nvSpPr>
        <p:spPr>
          <a:xfrm>
            <a:off x="3197425" y="2858871"/>
            <a:ext cx="859163" cy="4128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Image 8" descr="images-5.jpe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0274" y="2420571"/>
            <a:ext cx="1693862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èche vers la droite 24"/>
          <p:cNvSpPr/>
          <p:nvPr/>
        </p:nvSpPr>
        <p:spPr>
          <a:xfrm>
            <a:off x="6144820" y="2858871"/>
            <a:ext cx="859163" cy="4128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10" descr="DownloadedFile-2.jpe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00604" y="2453910"/>
            <a:ext cx="1728787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contenu 2"/>
          <p:cNvSpPr txBox="1">
            <a:spLocks/>
          </p:cNvSpPr>
          <p:nvPr/>
        </p:nvSpPr>
        <p:spPr>
          <a:xfrm>
            <a:off x="5134" y="3284984"/>
            <a:ext cx="9144000" cy="338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150000"/>
              </a:lnSpc>
              <a:buFont typeface="Arial" pitchFamily="34" charset="0"/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11200" b="1" u="sng" dirty="0" smtClean="0">
                <a:latin typeface="Times New Roman" pitchFamily="18" charset="0"/>
                <a:cs typeface="Times New Roman" pitchFamily="18" charset="0"/>
              </a:rPr>
              <a:t>VAT treatment: 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Sales of bread = (supplies of goods)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For consideration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Walmart is “acting as such”:</a:t>
            </a:r>
          </a:p>
          <a:p>
            <a:pPr lvl="3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It sells bread in an usual way and on its behalf,</a:t>
            </a:r>
            <a:endParaRPr lang="en-US" sz="8800" strike="sngStrike" dirty="0" smtClean="0">
              <a:latin typeface="Times New Roman" pitchFamily="18" charset="0"/>
              <a:cs typeface="Times New Roman" pitchFamily="18" charset="0"/>
            </a:endParaRPr>
          </a:p>
          <a:p>
            <a:pPr lvl="3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Courier New" pitchFamily="49" charset="0"/>
              <a:buChar char="o"/>
              <a:defRPr/>
            </a:pPr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It is its economic </a:t>
            </a: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activity.</a:t>
            </a:r>
            <a:endParaRPr lang="en-US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itre 3"/>
          <p:cNvSpPr>
            <a:spLocks noGrp="1"/>
          </p:cNvSpPr>
          <p:nvPr>
            <p:ph type="title"/>
          </p:nvPr>
        </p:nvSpPr>
        <p:spPr>
          <a:xfrm>
            <a:off x="1741463" y="260648"/>
            <a:ext cx="5661074" cy="792088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is a taxable person for VAT purposes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152128"/>
            <a:ext cx="9144000" cy="1412776"/>
          </a:xfrm>
        </p:spPr>
        <p:txBody>
          <a:bodyPr rtlCol="0"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Illustration:</a:t>
            </a:r>
          </a:p>
          <a:p>
            <a:pPr marL="0" indent="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Walmart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offers dry cleaning services to its customers.</a:t>
            </a:r>
            <a:endParaRPr lang="en-US" sz="2200" strike="sngStrike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5134" y="3356992"/>
            <a:ext cx="9144000" cy="3329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150000"/>
              </a:lnSpc>
              <a:buFont typeface="Arial" pitchFamily="34" charset="0"/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11200" b="1" u="sng" dirty="0" smtClean="0">
                <a:latin typeface="Times New Roman" pitchFamily="18" charset="0"/>
                <a:cs typeface="Times New Roman" pitchFamily="18" charset="0"/>
              </a:rPr>
              <a:t>VAT treatment: 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Dry cleaning = supplies of services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For consideration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Walmart is “acting as such”:</a:t>
            </a:r>
          </a:p>
          <a:p>
            <a:pPr lvl="3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It cleans clothes in an usual way and on its behalf,</a:t>
            </a:r>
          </a:p>
          <a:p>
            <a:pPr lvl="3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It is its economic activity.</a:t>
            </a:r>
          </a:p>
        </p:txBody>
      </p:sp>
      <p:pic>
        <p:nvPicPr>
          <p:cNvPr id="19" name="Image 18" descr="walmart-logo.jpg"/>
          <p:cNvPicPr>
            <a:picLocks noChangeAspect="1"/>
          </p:cNvPicPr>
          <p:nvPr/>
        </p:nvPicPr>
        <p:blipFill>
          <a:blip r:embed="rId5" cstate="print"/>
          <a:srcRect l="101" t="24480" r="2402" b="20064"/>
          <a:stretch>
            <a:fillRect/>
          </a:stretch>
        </p:blipFill>
        <p:spPr bwMode="auto">
          <a:xfrm>
            <a:off x="467544" y="2888388"/>
            <a:ext cx="19446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lèche vers la droite 24"/>
          <p:cNvSpPr/>
          <p:nvPr/>
        </p:nvSpPr>
        <p:spPr>
          <a:xfrm>
            <a:off x="2584241" y="3097070"/>
            <a:ext cx="859163" cy="4128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Flèche vers la droite 24"/>
          <p:cNvSpPr/>
          <p:nvPr/>
        </p:nvSpPr>
        <p:spPr>
          <a:xfrm>
            <a:off x="5656338" y="3128601"/>
            <a:ext cx="859163" cy="4128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2" name="Image 21" descr="images-5.jpe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0705" y="2755451"/>
            <a:ext cx="1693862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http://pays-de-saint-galmier.fr/images/sitra/sitraCOS530296_13456_pressin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62" y="2327547"/>
            <a:ext cx="2037557" cy="203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itre 3"/>
          <p:cNvSpPr txBox="1">
            <a:spLocks/>
          </p:cNvSpPr>
          <p:nvPr/>
        </p:nvSpPr>
        <p:spPr>
          <a:xfrm>
            <a:off x="1741463" y="260648"/>
            <a:ext cx="566107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is a taxable person for VAT purposes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5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152128"/>
            <a:ext cx="9144000" cy="1412776"/>
          </a:xfrm>
        </p:spPr>
        <p:txBody>
          <a:bodyPr rtlCol="0"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Illustration:</a:t>
            </a:r>
          </a:p>
          <a:p>
            <a:pPr marL="0" indent="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Mr. DUPONT, a teacher, sells his car to his neighbor</a:t>
            </a: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5134" y="3384376"/>
            <a:ext cx="9144000" cy="3501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150000"/>
              </a:lnSpc>
              <a:buFont typeface="Arial" pitchFamily="34" charset="0"/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11200" b="1" u="sng" dirty="0" smtClean="0">
                <a:latin typeface="Times New Roman" pitchFamily="18" charset="0"/>
                <a:cs typeface="Times New Roman" pitchFamily="18" charset="0"/>
              </a:rPr>
              <a:t>VAT treatment: 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Sale of the car = supply of good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For consideration</a:t>
            </a:r>
          </a:p>
          <a:p>
            <a:pPr lvl="2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But Mr. </a:t>
            </a:r>
            <a:r>
              <a:rPr lang="en-US" sz="8800" dirty="0" err="1" smtClean="0">
                <a:latin typeface="Times New Roman" pitchFamily="18" charset="0"/>
                <a:cs typeface="Times New Roman" pitchFamily="18" charset="0"/>
              </a:rPr>
              <a:t>Dupont</a:t>
            </a: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is not “acting as such”:</a:t>
            </a:r>
          </a:p>
          <a:p>
            <a:pPr lvl="3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He doesn’t sell the car in an usual way,</a:t>
            </a:r>
          </a:p>
          <a:p>
            <a:pPr lvl="3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It is not its economic activity (patrimonial operation).</a:t>
            </a:r>
          </a:p>
        </p:txBody>
      </p:sp>
      <p:pic>
        <p:nvPicPr>
          <p:cNvPr id="25" name="Picture 2" descr="C:\Users\zerbib\Dropbox\DFA 9\Exposés Mortier\Philippe, Broussel\Dossier Power Point\Stickm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75" y="2491157"/>
            <a:ext cx="1230525" cy="137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zerbib\Dropbox\DFA 9\Exposés Mortier\Philippe, Broussel\Dossier Power Point\Stickm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492896"/>
            <a:ext cx="1230525" cy="137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Flèche vers la droite 24"/>
          <p:cNvSpPr/>
          <p:nvPr/>
        </p:nvSpPr>
        <p:spPr>
          <a:xfrm>
            <a:off x="2403900" y="2995524"/>
            <a:ext cx="859163" cy="4128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8" name="Flèche vers la droite 24"/>
          <p:cNvSpPr/>
          <p:nvPr/>
        </p:nvSpPr>
        <p:spPr>
          <a:xfrm>
            <a:off x="5928111" y="2953368"/>
            <a:ext cx="859163" cy="4128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34" y="2492896"/>
            <a:ext cx="2618110" cy="1469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re 3"/>
          <p:cNvSpPr>
            <a:spLocks noGrp="1"/>
          </p:cNvSpPr>
          <p:nvPr>
            <p:ph type="title"/>
          </p:nvPr>
        </p:nvSpPr>
        <p:spPr>
          <a:xfrm>
            <a:off x="1741463" y="260648"/>
            <a:ext cx="5661074" cy="792088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is a taxable person for VAT purposes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68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251520" y="2168624"/>
            <a:ext cx="8569325" cy="4140696"/>
          </a:xfrm>
        </p:spPr>
        <p:txBody>
          <a:bodyPr rtlCol="0">
            <a:normAutofit/>
          </a:bodyPr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Type of transactions considered for VAT purposes: </a:t>
            </a:r>
          </a:p>
          <a:p>
            <a:pPr marL="914400" lvl="2" indent="0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upplies of goods or services;</a:t>
            </a:r>
          </a:p>
          <a:p>
            <a:pPr lvl="2">
              <a:buClr>
                <a:schemeClr val="accent1">
                  <a:lumMod val="60000"/>
                  <a:lumOff val="40000"/>
                </a:schemeClr>
              </a:buClr>
              <a:buFont typeface="Wingdings" charset="2"/>
              <a:buChar char="q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Intra-Community acquisitions of goods;</a:t>
            </a:r>
          </a:p>
          <a:p>
            <a:pPr lvl="2">
              <a:buClr>
                <a:schemeClr val="accent1">
                  <a:lumMod val="60000"/>
                  <a:lumOff val="40000"/>
                </a:schemeClr>
              </a:buClr>
              <a:buFont typeface="Wingdings" charset="2"/>
              <a:buChar char="q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Imports.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150000"/>
              </a:lnSpc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" name="Titre 3"/>
          <p:cNvSpPr>
            <a:spLocks noGrp="1"/>
          </p:cNvSpPr>
          <p:nvPr>
            <p:ph type="title"/>
          </p:nvPr>
        </p:nvSpPr>
        <p:spPr>
          <a:xfrm>
            <a:off x="1657772" y="260648"/>
            <a:ext cx="5904655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type of transaction is supplied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2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31760" y="1008112"/>
            <a:ext cx="9144000" cy="58052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GB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upplies of goods or services:</a:t>
            </a:r>
            <a:endParaRPr lang="en-GB" sz="2400" dirty="0" smtClean="0"/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GB" sz="500" dirty="0" smtClean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GB" sz="2200" b="1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A supply of</a:t>
            </a:r>
            <a:r>
              <a:rPr lang="en-GB" sz="2200" b="1" dirty="0" smtClean="0">
                <a:solidFill>
                  <a:srgbClr val="30303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en-GB" sz="2200" b="1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goods 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s</a:t>
            </a:r>
            <a:r>
              <a:rPr lang="en-GB" sz="2200" dirty="0" smtClean="0">
                <a:solidFill>
                  <a:srgbClr val="303030"/>
                </a:solidFill>
                <a:latin typeface="Times New Roman"/>
                <a:ea typeface="Arial"/>
                <a:cs typeface="Times New Roman"/>
              </a:rPr>
              <a:t>ha</a:t>
            </a:r>
            <a:r>
              <a:rPr lang="en-GB" sz="2200" dirty="0" smtClean="0">
                <a:solidFill>
                  <a:srgbClr val="3C3C3C"/>
                </a:solidFill>
                <a:latin typeface="Times New Roman"/>
                <a:ea typeface="Arial"/>
                <a:cs typeface="Times New Roman"/>
              </a:rPr>
              <a:t>ll m</a:t>
            </a:r>
            <a:r>
              <a:rPr lang="en-GB" sz="2200" dirty="0" smtClean="0">
                <a:solidFill>
                  <a:srgbClr val="303030"/>
                </a:solidFill>
                <a:latin typeface="Times New Roman"/>
                <a:ea typeface="Arial"/>
                <a:cs typeface="Times New Roman"/>
              </a:rPr>
              <a:t>ea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n the </a:t>
            </a:r>
            <a:r>
              <a:rPr lang="en-GB" sz="2200" dirty="0" smtClean="0">
                <a:solidFill>
                  <a:srgbClr val="181818"/>
                </a:solidFill>
                <a:latin typeface="Times New Roman"/>
                <a:ea typeface="Arial"/>
                <a:cs typeface="Times New Roman"/>
              </a:rPr>
              <a:t>transfer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 of </a:t>
            </a:r>
            <a:r>
              <a:rPr lang="en-GB" sz="2200" dirty="0" smtClean="0">
                <a:solidFill>
                  <a:srgbClr val="303030"/>
                </a:solidFill>
                <a:latin typeface="Times New Roman"/>
                <a:ea typeface="Arial"/>
                <a:cs typeface="Times New Roman"/>
              </a:rPr>
              <a:t>the ri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ght t</a:t>
            </a:r>
            <a:r>
              <a:rPr lang="en-GB" sz="2200" dirty="0" smtClean="0">
                <a:solidFill>
                  <a:srgbClr val="181818"/>
                </a:solidFill>
                <a:latin typeface="Times New Roman"/>
                <a:ea typeface="Arial"/>
                <a:cs typeface="Times New Roman"/>
              </a:rPr>
              <a:t>o dispose o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f </a:t>
            </a:r>
            <a:r>
              <a:rPr lang="en-GB" sz="2200" dirty="0" smtClean="0">
                <a:solidFill>
                  <a:srgbClr val="181818"/>
                </a:solidFill>
                <a:latin typeface="Times New Roman"/>
                <a:ea typeface="Arial"/>
                <a:cs typeface="Times New Roman"/>
              </a:rPr>
              <a:t>tangible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 pr</a:t>
            </a:r>
            <a:r>
              <a:rPr lang="en-GB" sz="2200" dirty="0" smtClean="0">
                <a:solidFill>
                  <a:srgbClr val="181818"/>
                </a:solidFill>
                <a:latin typeface="Times New Roman"/>
                <a:ea typeface="Arial"/>
                <a:cs typeface="Times New Roman"/>
              </a:rPr>
              <a:t>ope</a:t>
            </a:r>
            <a:r>
              <a:rPr lang="en-GB" sz="2200" dirty="0" smtClean="0">
                <a:solidFill>
                  <a:srgbClr val="0B0B0B"/>
                </a:solidFill>
                <a:latin typeface="Times New Roman"/>
                <a:ea typeface="Arial"/>
                <a:cs typeface="Times New Roman"/>
              </a:rPr>
              <a:t>rty</a:t>
            </a:r>
            <a:r>
              <a:rPr lang="en-GB" sz="2200" dirty="0" smtClean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as </a:t>
            </a:r>
            <a:r>
              <a:rPr lang="en-GB" sz="2200" dirty="0" smtClean="0">
                <a:solidFill>
                  <a:srgbClr val="0B0B0B"/>
                </a:solidFill>
                <a:latin typeface="Times New Roman"/>
                <a:ea typeface="Arial"/>
                <a:cs typeface="Times New Roman"/>
              </a:rPr>
              <a:t>an </a:t>
            </a:r>
            <a:r>
              <a:rPr lang="en-GB" sz="2200" dirty="0" smtClean="0">
                <a:solidFill>
                  <a:srgbClr val="181818"/>
                </a:solidFill>
                <a:latin typeface="Times New Roman"/>
                <a:ea typeface="Arial"/>
                <a:cs typeface="Times New Roman"/>
              </a:rPr>
              <a:t>own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er (notion of economic ownership),</a:t>
            </a:r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GB" sz="500" dirty="0" smtClean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GB" sz="2200" b="1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A supply of services 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shall cover every supply which is not a supply of goods (services, assignment of intangible assets or of the right to use such assets, etc.),</a:t>
            </a:r>
            <a:endParaRPr lang="en-GB" sz="2200" dirty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GB" sz="500" dirty="0" smtClean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marL="57150" indent="0">
              <a:buClr>
                <a:schemeClr val="accent1">
                  <a:lumMod val="40000"/>
                  <a:lumOff val="60000"/>
                </a:schemeClr>
              </a:buClr>
              <a:buNone/>
            </a:pPr>
            <a:endParaRPr lang="en-GB" sz="1000" dirty="0" smtClean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Intra-Community acquisitions of 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goods or services:</a:t>
            </a:r>
            <a:endParaRPr lang="en-GB" sz="2400" dirty="0"/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GB" sz="500" dirty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GB" sz="2200" dirty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A acquisition, by an operator located in a Member State, of any good, from an operator located in another Member 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State.</a:t>
            </a:r>
            <a:endParaRPr lang="en-GB" sz="2200" dirty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marL="57150" indent="0">
              <a:buClr>
                <a:schemeClr val="accent1">
                  <a:lumMod val="40000"/>
                  <a:lumOff val="60000"/>
                </a:schemeClr>
              </a:buClr>
              <a:buNone/>
            </a:pPr>
            <a:endParaRPr lang="en-GB" sz="1000" dirty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Imports:</a:t>
            </a:r>
            <a:endParaRPr lang="en-GB" sz="2400" dirty="0"/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GB" sz="500" dirty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lvl="1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GB" sz="2200" dirty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A acquisition, by an operator located in a Member State, of any good, from an operator located in another Member </a:t>
            </a:r>
            <a:r>
              <a:rPr lang="en-GB" sz="2200" dirty="0" smtClean="0">
                <a:solidFill>
                  <a:srgbClr val="242424"/>
                </a:solidFill>
                <a:latin typeface="Times New Roman"/>
                <a:ea typeface="Arial"/>
                <a:cs typeface="Times New Roman"/>
              </a:rPr>
              <a:t>State.</a:t>
            </a:r>
            <a:endParaRPr lang="en-GB" sz="2200" dirty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  <a:p>
            <a:pPr marL="57150" indent="0">
              <a:buClr>
                <a:schemeClr val="accent1">
                  <a:lumMod val="40000"/>
                  <a:lumOff val="60000"/>
                </a:schemeClr>
              </a:buClr>
              <a:buNone/>
            </a:pPr>
            <a:endParaRPr lang="en-GB" sz="2600" dirty="0" smtClean="0">
              <a:solidFill>
                <a:srgbClr val="242424"/>
              </a:solidFill>
              <a:latin typeface="Times New Roman"/>
              <a:ea typeface="Arial"/>
              <a:cs typeface="Times New Roman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1657772" y="260648"/>
            <a:ext cx="590465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type of transaction is supplied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44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445224"/>
          </a:xfrm>
        </p:spPr>
        <p:txBody>
          <a:bodyPr>
            <a:noAutofit/>
          </a:bodyPr>
          <a:lstStyle/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Place of taxable transactions:</a:t>
            </a:r>
          </a:p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charset="2"/>
              <a:buChar char="q"/>
            </a:pP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Principle: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57250" lvl="1" indent="-45720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upply of goods</a:t>
            </a:r>
          </a:p>
          <a:p>
            <a:pPr marL="457200" indent="-45720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857250" lvl="1" indent="-45720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Supply of services </a:t>
            </a:r>
          </a:p>
          <a:p>
            <a:pPr marL="457200" indent="-45720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857250" lvl="1" indent="-457200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</a:pPr>
            <a:endParaRPr lang="en-US" sz="1800" b="1" u="sng" dirty="0" smtClean="0">
              <a:solidFill>
                <a:srgbClr val="4F81B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charset="2"/>
              <a:buChar char="q"/>
            </a:pPr>
            <a:endParaRPr lang="en-US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charset="2"/>
              <a:buChar char="q"/>
            </a:pP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Exceptions: </a:t>
            </a:r>
          </a:p>
          <a:p>
            <a:pPr marL="857250" lvl="1" indent="-457200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Real estate, restoration, transport, electronic services, etc.</a:t>
            </a:r>
          </a:p>
          <a:p>
            <a:pPr marL="0" indent="0" algn="just">
              <a:buNone/>
            </a:pPr>
            <a:endParaRPr lang="en-US" sz="2400" b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" name="TextBox 6"/>
          <p:cNvSpPr txBox="1"/>
          <p:nvPr/>
        </p:nvSpPr>
        <p:spPr>
          <a:xfrm>
            <a:off x="3707904" y="2204864"/>
            <a:ext cx="6465410" cy="89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With transport: place of transport departure</a:t>
            </a:r>
          </a:p>
          <a:p>
            <a:pPr algn="just">
              <a:lnSpc>
                <a:spcPct val="120000"/>
              </a:lnSpc>
            </a:pP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Without transport: place of delivery of goods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6968" y="3110269"/>
            <a:ext cx="5547560" cy="89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Business to business: place of the recipient</a:t>
            </a:r>
          </a:p>
          <a:p>
            <a:pPr algn="just">
              <a:lnSpc>
                <a:spcPct val="120000"/>
              </a:lnSpc>
            </a:pP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Business to customer: place of the supplier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990250" y="2490473"/>
            <a:ext cx="720080" cy="144016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990250" y="2658616"/>
            <a:ext cx="720080" cy="144016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170778" y="3407406"/>
            <a:ext cx="576064" cy="144016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170778" y="3576132"/>
            <a:ext cx="576064" cy="144016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re 3"/>
          <p:cNvSpPr txBox="1">
            <a:spLocks/>
          </p:cNvSpPr>
          <p:nvPr/>
        </p:nvSpPr>
        <p:spPr>
          <a:xfrm>
            <a:off x="1695887" y="298748"/>
            <a:ext cx="5763011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Where does the taxation take place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79912" y="4335628"/>
            <a:ext cx="5547560" cy="487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Place of 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arrival 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goods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7584" y="4005064"/>
            <a:ext cx="2952328" cy="1275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Imports and</a:t>
            </a:r>
            <a:br>
              <a:rPr lang="en-US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intra-Community acquisitions of goods</a:t>
            </a:r>
            <a:endParaRPr lang="en-US" sz="2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225114" y="4599971"/>
            <a:ext cx="504056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91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8" name="Rectangle 17"/>
          <p:cNvSpPr/>
          <p:nvPr/>
        </p:nvSpPr>
        <p:spPr>
          <a:xfrm>
            <a:off x="35496" y="1412776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 Supplies </a:t>
            </a:r>
            <a:r>
              <a:rPr lang="en-GB" sz="2800" b="1" dirty="0">
                <a:latin typeface="Times New Roman" pitchFamily="18" charset="0"/>
                <a:cs typeface="Times New Roman" pitchFamily="18" charset="0"/>
              </a:rPr>
              <a:t>of goods or services:</a:t>
            </a:r>
            <a:endParaRPr lang="en-GB" sz="2800" dirty="0"/>
          </a:p>
        </p:txBody>
      </p:sp>
      <p:grpSp>
        <p:nvGrpSpPr>
          <p:cNvPr id="3" name="Grouper 18"/>
          <p:cNvGrpSpPr/>
          <p:nvPr/>
        </p:nvGrpSpPr>
        <p:grpSpPr>
          <a:xfrm>
            <a:off x="107504" y="2204864"/>
            <a:ext cx="3691457" cy="3842084"/>
            <a:chOff x="107504" y="1628800"/>
            <a:chExt cx="4534004" cy="4706180"/>
          </a:xfrm>
        </p:grpSpPr>
        <p:pic>
          <p:nvPicPr>
            <p:cNvPr id="4" name="Image 3" descr="la-france_ugxow_media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10"/>
            <a:stretch/>
          </p:blipFill>
          <p:spPr>
            <a:xfrm>
              <a:off x="107504" y="1628800"/>
              <a:ext cx="4534004" cy="4706180"/>
            </a:xfrm>
            <a:prstGeom prst="rect">
              <a:avLst/>
            </a:prstGeom>
          </p:spPr>
        </p:pic>
        <p:sp>
          <p:nvSpPr>
            <p:cNvPr id="16" name="Multiplication 15"/>
            <p:cNvSpPr/>
            <p:nvPr/>
          </p:nvSpPr>
          <p:spPr>
            <a:xfrm>
              <a:off x="2495473" y="1981611"/>
              <a:ext cx="432048" cy="432048"/>
            </a:xfrm>
            <a:prstGeom prst="mathMultiply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Multiplication 24"/>
          <p:cNvSpPr/>
          <p:nvPr/>
        </p:nvSpPr>
        <p:spPr>
          <a:xfrm>
            <a:off x="2771800" y="4797152"/>
            <a:ext cx="351761" cy="35272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skd188822sdc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420888"/>
            <a:ext cx="824037" cy="619099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267744" y="5373216"/>
            <a:ext cx="1080120" cy="28803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r 20"/>
          <p:cNvGrpSpPr/>
          <p:nvPr/>
        </p:nvGrpSpPr>
        <p:grpSpPr>
          <a:xfrm>
            <a:off x="5220072" y="2204864"/>
            <a:ext cx="3691457" cy="3842084"/>
            <a:chOff x="107504" y="1628800"/>
            <a:chExt cx="4534004" cy="4706180"/>
          </a:xfrm>
        </p:grpSpPr>
        <p:pic>
          <p:nvPicPr>
            <p:cNvPr id="22" name="Image 21" descr="la-france_ugxow_media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10"/>
            <a:stretch/>
          </p:blipFill>
          <p:spPr>
            <a:xfrm>
              <a:off x="107504" y="1628800"/>
              <a:ext cx="4534004" cy="4706180"/>
            </a:xfrm>
            <a:prstGeom prst="rect">
              <a:avLst/>
            </a:prstGeom>
          </p:spPr>
        </p:pic>
        <p:sp>
          <p:nvSpPr>
            <p:cNvPr id="23" name="Multiplication 22"/>
            <p:cNvSpPr/>
            <p:nvPr/>
          </p:nvSpPr>
          <p:spPr>
            <a:xfrm>
              <a:off x="2495473" y="1981611"/>
              <a:ext cx="432048" cy="432048"/>
            </a:xfrm>
            <a:prstGeom prst="mathMultiply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Multiplication 23"/>
          <p:cNvSpPr/>
          <p:nvPr/>
        </p:nvSpPr>
        <p:spPr>
          <a:xfrm>
            <a:off x="7884368" y="4797152"/>
            <a:ext cx="351761" cy="35272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7" name="Image 26" descr="BU005261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420888"/>
            <a:ext cx="719302" cy="608829"/>
          </a:xfrm>
          <a:prstGeom prst="rect">
            <a:avLst/>
          </a:prstGeom>
        </p:spPr>
      </p:pic>
      <p:pic>
        <p:nvPicPr>
          <p:cNvPr id="29" name="Image 28" descr="73210182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700808"/>
            <a:ext cx="520265" cy="1106167"/>
          </a:xfrm>
          <a:prstGeom prst="rect">
            <a:avLst/>
          </a:prstGeom>
        </p:spPr>
      </p:pic>
      <p:pic>
        <p:nvPicPr>
          <p:cNvPr id="30" name="Image 29" descr="aa049887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653136"/>
            <a:ext cx="337494" cy="106010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380312" y="5445224"/>
            <a:ext cx="864096" cy="28803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extBox 20"/>
          <p:cNvSpPr txBox="1"/>
          <p:nvPr/>
        </p:nvSpPr>
        <p:spPr>
          <a:xfrm>
            <a:off x="0" y="599167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Taxable in France</a:t>
            </a:r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itre 3"/>
          <p:cNvSpPr>
            <a:spLocks noGrp="1"/>
          </p:cNvSpPr>
          <p:nvPr>
            <p:ph type="title"/>
          </p:nvPr>
        </p:nvSpPr>
        <p:spPr>
          <a:xfrm>
            <a:off x="1695887" y="298748"/>
            <a:ext cx="5763011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Where does the taxation take place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4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08664 0.32569 " pathEditMode="relative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6.66667E-6 L 0.08664 0.32547 " pathEditMode="relative" ptsTypes="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ce\Dropbox\DFA 9\Préparation NYLS\Europ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33" y="2130959"/>
            <a:ext cx="5735366" cy="446639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763688" y="476672"/>
            <a:ext cx="59046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  <a:endParaRPr lang="en-GB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Connecteur droit 25"/>
          <p:cNvCxnSpPr>
            <a:stCxn id="22" idx="2"/>
            <a:endCxn id="23" idx="0"/>
          </p:cNvCxnSpPr>
          <p:nvPr/>
        </p:nvCxnSpPr>
        <p:spPr>
          <a:xfrm>
            <a:off x="4005937" y="3890738"/>
            <a:ext cx="491336" cy="837090"/>
          </a:xfrm>
          <a:prstGeom prst="line">
            <a:avLst/>
          </a:prstGeom>
          <a:ln w="28575">
            <a:solidFill>
              <a:srgbClr val="F89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22" idx="2"/>
            <a:endCxn id="24" idx="0"/>
          </p:cNvCxnSpPr>
          <p:nvPr/>
        </p:nvCxnSpPr>
        <p:spPr>
          <a:xfrm flipH="1">
            <a:off x="3714105" y="3890738"/>
            <a:ext cx="291832" cy="1748691"/>
          </a:xfrm>
          <a:prstGeom prst="line">
            <a:avLst/>
          </a:prstGeom>
          <a:ln w="28575">
            <a:solidFill>
              <a:srgbClr val="F89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Walmart Vertica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26" y="3237540"/>
            <a:ext cx="552621" cy="65319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 descr="walmart-logo.jpg"/>
          <p:cNvPicPr>
            <a:picLocks noChangeAspect="1"/>
          </p:cNvPicPr>
          <p:nvPr/>
        </p:nvPicPr>
        <p:blipFill>
          <a:blip r:embed="rId5" cstate="print"/>
          <a:srcRect l="101" t="24480" r="2402" b="20064"/>
          <a:stretch>
            <a:fillRect/>
          </a:stretch>
        </p:blipFill>
        <p:spPr bwMode="auto">
          <a:xfrm>
            <a:off x="4147836" y="4727828"/>
            <a:ext cx="698874" cy="2983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" name="Image 23" descr="walmart-logo.jpg"/>
          <p:cNvPicPr>
            <a:picLocks noChangeAspect="1"/>
          </p:cNvPicPr>
          <p:nvPr/>
        </p:nvPicPr>
        <p:blipFill>
          <a:blip r:embed="rId5" cstate="print"/>
          <a:srcRect l="101" t="24480" r="2402" b="20064"/>
          <a:stretch>
            <a:fillRect/>
          </a:stretch>
        </p:blipFill>
        <p:spPr bwMode="auto">
          <a:xfrm>
            <a:off x="3364668" y="5639429"/>
            <a:ext cx="698874" cy="2983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31" name="Rectangle 3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3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5" name="Grouper 6"/>
          <p:cNvGrpSpPr/>
          <p:nvPr/>
        </p:nvGrpSpPr>
        <p:grpSpPr>
          <a:xfrm>
            <a:off x="4067944" y="3496767"/>
            <a:ext cx="1937493" cy="715565"/>
            <a:chOff x="4067944" y="3573016"/>
            <a:chExt cx="1937493" cy="715565"/>
          </a:xfrm>
        </p:grpSpPr>
        <p:sp>
          <p:nvSpPr>
            <p:cNvPr id="49" name="Rectangle 48"/>
            <p:cNvSpPr/>
            <p:nvPr/>
          </p:nvSpPr>
          <p:spPr>
            <a:xfrm>
              <a:off x="5076056" y="3717032"/>
              <a:ext cx="929381" cy="571549"/>
            </a:xfrm>
            <a:prstGeom prst="wedgeRectCallout">
              <a:avLst>
                <a:gd name="adj1" fmla="val -66634"/>
                <a:gd name="adj2" fmla="val -3956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err="1" smtClean="0">
                  <a:latin typeface="Times New Roman" pitchFamily="18" charset="0"/>
                  <a:cs typeface="Times New Roman" pitchFamily="18" charset="0"/>
                </a:rPr>
                <a:t>Supply</a:t>
              </a:r>
              <a:r>
                <a:rPr lang="fr-FR" sz="1400" b="1" dirty="0" smtClean="0">
                  <a:latin typeface="Times New Roman" pitchFamily="18" charset="0"/>
                  <a:cs typeface="Times New Roman" pitchFamily="18" charset="0"/>
                </a:rPr>
                <a:t> of </a:t>
              </a:r>
              <a:r>
                <a:rPr lang="fr-FR" sz="1400" b="1" dirty="0" err="1" smtClean="0">
                  <a:latin typeface="Times New Roman" pitchFamily="18" charset="0"/>
                  <a:cs typeface="Times New Roman" pitchFamily="18" charset="0"/>
                </a:rPr>
                <a:t>goods</a:t>
              </a:r>
              <a:endParaRPr lang="fr-F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" name="Image 2" descr="skd188822sdc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3573016"/>
              <a:ext cx="736532" cy="553356"/>
            </a:xfrm>
            <a:prstGeom prst="rect">
              <a:avLst/>
            </a:prstGeom>
          </p:spPr>
        </p:pic>
      </p:grpSp>
      <p:grpSp>
        <p:nvGrpSpPr>
          <p:cNvPr id="7" name="Grouper 4"/>
          <p:cNvGrpSpPr/>
          <p:nvPr/>
        </p:nvGrpSpPr>
        <p:grpSpPr>
          <a:xfrm>
            <a:off x="2339752" y="3568775"/>
            <a:ext cx="1898507" cy="692696"/>
            <a:chOff x="2339752" y="3645024"/>
            <a:chExt cx="1898507" cy="692696"/>
          </a:xfrm>
        </p:grpSpPr>
        <p:sp>
          <p:nvSpPr>
            <p:cNvPr id="47" name="Rectangle 46"/>
            <p:cNvSpPr/>
            <p:nvPr/>
          </p:nvSpPr>
          <p:spPr>
            <a:xfrm>
              <a:off x="2339752" y="3717032"/>
              <a:ext cx="929381" cy="571549"/>
            </a:xfrm>
            <a:prstGeom prst="wedgeRectCallout">
              <a:avLst>
                <a:gd name="adj1" fmla="val 62288"/>
                <a:gd name="adj2" fmla="val 10091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err="1" smtClean="0">
                  <a:latin typeface="Times New Roman" pitchFamily="18" charset="0"/>
                  <a:cs typeface="Times New Roman" pitchFamily="18" charset="0"/>
                </a:rPr>
                <a:t>Supply</a:t>
              </a:r>
              <a:r>
                <a:rPr lang="fr-FR" sz="1400" b="1" dirty="0" smtClean="0">
                  <a:latin typeface="Times New Roman" pitchFamily="18" charset="0"/>
                  <a:cs typeface="Times New Roman" pitchFamily="18" charset="0"/>
                </a:rPr>
                <a:t> of services</a:t>
              </a:r>
              <a:endParaRPr lang="fr-F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" name="Image 3" descr="BU005261.pn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3645024"/>
              <a:ext cx="818387" cy="692696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4427984" y="2636912"/>
            <a:ext cx="2821634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In the UK for the supply of goods:</a:t>
            </a:r>
          </a:p>
          <a:p>
            <a:pPr>
              <a:buFont typeface="Arial" pitchFamily="34" charset="0"/>
              <a:buChar char="•"/>
            </a:pP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 without transport</a:t>
            </a:r>
          </a:p>
          <a:p>
            <a:pPr>
              <a:buFont typeface="Arial" pitchFamily="34" charset="0"/>
              <a:buChar char="•"/>
            </a:pP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 with transport but exempt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0563" y="5877272"/>
            <a:ext cx="1728192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Times New Roman" pitchFamily="18" charset="0"/>
                <a:cs typeface="Times New Roman" pitchFamily="18" charset="0"/>
              </a:rPr>
              <a:t>If B2B: In Spain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5496" y="1412776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 Intra-Community transaction (example):</a:t>
            </a:r>
            <a:endParaRPr lang="en-GB" sz="2800" dirty="0"/>
          </a:p>
        </p:txBody>
      </p:sp>
      <p:sp>
        <p:nvSpPr>
          <p:cNvPr id="25" name="Titre 3"/>
          <p:cNvSpPr>
            <a:spLocks noGrp="1"/>
          </p:cNvSpPr>
          <p:nvPr>
            <p:ph type="title"/>
          </p:nvPr>
        </p:nvSpPr>
        <p:spPr>
          <a:xfrm>
            <a:off x="1695887" y="298748"/>
            <a:ext cx="5763011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Where does the taxation take place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4427984" y="5157192"/>
            <a:ext cx="3024336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In France, place of arrival of the transport, for the acquisition of goods 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35696" y="3212976"/>
            <a:ext cx="187220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Times New Roman" pitchFamily="18" charset="0"/>
                <a:cs typeface="Times New Roman" pitchFamily="18" charset="0"/>
              </a:rPr>
              <a:t>If B2C: In the UK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48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3142 0.25185 " pathEditMode="relative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7139E-6 L 0.04375 0.1161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5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7" grpId="0" animBg="1"/>
      <p:bldP spid="28" grpId="0" animBg="1"/>
      <p:bldP spid="2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2" name="Rectangle 11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3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0" name="Image 19" descr="Image 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8288347" cy="401576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21" name="Picture 4" descr="Walmart Vertical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400" y="4128556"/>
            <a:ext cx="658722" cy="77860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306628">
            <a:off x="2861224" y="4931720"/>
            <a:ext cx="1267024" cy="516195"/>
          </a:xfrm>
          <a:prstGeom prst="rect">
            <a:avLst/>
          </a:prstGeom>
          <a:scene3d>
            <a:camera prst="orthographicFront">
              <a:rot lat="0" lon="10799999" rev="20699999"/>
            </a:camera>
            <a:lightRig rig="threePt" dir="t"/>
          </a:scene3d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827223">
            <a:off x="2792954" y="4489476"/>
            <a:ext cx="529072" cy="524770"/>
          </a:xfrm>
          <a:prstGeom prst="rect">
            <a:avLst/>
          </a:prstGeom>
        </p:spPr>
      </p:pic>
      <p:sp>
        <p:nvSpPr>
          <p:cNvPr id="31" name="TextBox 19"/>
          <p:cNvSpPr txBox="1"/>
          <p:nvPr/>
        </p:nvSpPr>
        <p:spPr>
          <a:xfrm>
            <a:off x="4716016" y="3429000"/>
            <a:ext cx="1702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Then taxed in UK</a:t>
            </a:r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827223">
            <a:off x="6568046" y="3409357"/>
            <a:ext cx="529072" cy="524770"/>
          </a:xfrm>
          <a:prstGeom prst="rect">
            <a:avLst/>
          </a:prstGeom>
        </p:spPr>
      </p:pic>
      <p:pic>
        <p:nvPicPr>
          <p:cNvPr id="17" name="Image 22" descr="walmart-logo.jpg"/>
          <p:cNvPicPr>
            <a:picLocks noChangeAspect="1"/>
          </p:cNvPicPr>
          <p:nvPr/>
        </p:nvPicPr>
        <p:blipFill>
          <a:blip r:embed="rId9" cstate="print"/>
          <a:srcRect l="101" t="24480" r="2402" b="20064"/>
          <a:stretch>
            <a:fillRect/>
          </a:stretch>
        </p:blipFill>
        <p:spPr bwMode="auto">
          <a:xfrm>
            <a:off x="6300192" y="3861048"/>
            <a:ext cx="432048" cy="18445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9"/>
          <p:cNvSpPr txBox="1"/>
          <p:nvPr/>
        </p:nvSpPr>
        <p:spPr>
          <a:xfrm>
            <a:off x="6731482" y="4653136"/>
            <a:ext cx="18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Unload from boat in Spain</a:t>
            </a:r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7092280" y="3933056"/>
            <a:ext cx="18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Transport to UK by truck</a:t>
            </a:r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496" y="1412776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 Imports (example):</a:t>
            </a:r>
            <a:endParaRPr lang="en-GB" sz="2800" dirty="0"/>
          </a:p>
        </p:txBody>
      </p:sp>
      <p:sp>
        <p:nvSpPr>
          <p:cNvPr id="19" name="Titre 3"/>
          <p:cNvSpPr>
            <a:spLocks noGrp="1"/>
          </p:cNvSpPr>
          <p:nvPr>
            <p:ph type="title"/>
          </p:nvPr>
        </p:nvSpPr>
        <p:spPr>
          <a:xfrm>
            <a:off x="1695887" y="298748"/>
            <a:ext cx="5763011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Where does the taxation take place 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67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05539 0.0592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296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32291 -0.0631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3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39 0.05926 L 0.39393 -0.0039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393 -0.00393 L 0.42553 -0.0354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-1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52 -0.03541 C 0.43611 -0.05115 0.44757 -0.0662 0.44809 -0.08356 C 0.44913 -0.10115 0.43038 -0.13125 0.42691 -0.14027 " pathEditMode="relative" rAng="0" ptsTypes="a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-5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1" y="1412776"/>
            <a:ext cx="9144000" cy="529282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Five main categories of exemption: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endParaRPr lang="en-US" sz="5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Exemptions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certain activities in the public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interest;</a:t>
            </a: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Tuition given privately by teachers and covering school or university education;</a:t>
            </a:r>
          </a:p>
          <a:p>
            <a:pPr marL="457200" lvl="1" indent="0">
              <a:buNone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Exemptions for nonprofit organizations;</a:t>
            </a: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Exemptions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other activities (insurance for instance);</a:t>
            </a: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Exemptions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intra-Community supplies of goods.</a:t>
            </a: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>
            <a:off x="1907704" y="313606"/>
            <a:ext cx="5328592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there an exemption?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4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376536"/>
            <a:ext cx="9143999" cy="5436840"/>
          </a:xfrm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Exemptions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for certain activities in the public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interest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Hospital and medical </a:t>
            </a:r>
            <a:r>
              <a:rPr lang="fr-CH" sz="2200" dirty="0" smtClean="0">
                <a:latin typeface="Times New Roman" pitchFamily="18" charset="0"/>
                <a:cs typeface="Times New Roman" pitchFamily="18" charset="0"/>
              </a:rPr>
              <a:t>care, dental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activities, etc.;</a:t>
            </a: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Supply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staff by religious or philosophical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institutions;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Bodies governed </a:t>
            </a:r>
            <a:r>
              <a:rPr lang="fr-CH" sz="22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public law and </a:t>
            </a:r>
            <a:r>
              <a:rPr lang="fr-CH" sz="2200" dirty="0" smtClean="0">
                <a:latin typeface="Times New Roman" pitchFamily="18" charset="0"/>
                <a:cs typeface="Times New Roman" pitchFamily="18" charset="0"/>
              </a:rPr>
              <a:t>bodies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which do not aim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to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make a profit.</a:t>
            </a:r>
          </a:p>
          <a:p>
            <a:pPr marL="457200" lvl="1" indent="0" algn="just">
              <a:lnSpc>
                <a:spcPct val="150000"/>
              </a:lnSpc>
              <a:buNone/>
              <a:defRPr/>
            </a:pPr>
            <a:r>
              <a:rPr lang="fr-CH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CH" dirty="0" smtClean="0">
                <a:latin typeface="Times New Roman" pitchFamily="18" charset="0"/>
                <a:cs typeface="Times New Roman" pitchFamily="18" charset="0"/>
              </a:rPr>
              <a:t>					</a:t>
            </a:r>
          </a:p>
          <a:p>
            <a:pPr marL="457200" lvl="1" indent="0" algn="just">
              <a:lnSpc>
                <a:spcPct val="150000"/>
              </a:lnSpc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026" name="Picture 2" descr="\\NAS-USR-LZ\Homes$\vphilippe\Desktop\dentis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22" y="4536505"/>
            <a:ext cx="1719872" cy="232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085184"/>
            <a:ext cx="957263" cy="77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20072" y="4985023"/>
            <a:ext cx="2470497" cy="10502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VAT FREE PRICES</a:t>
            </a:r>
            <a:endParaRPr lang="fr-FR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itre 3"/>
          <p:cNvSpPr txBox="1">
            <a:spLocks/>
          </p:cNvSpPr>
          <p:nvPr/>
        </p:nvSpPr>
        <p:spPr>
          <a:xfrm>
            <a:off x="1907704" y="313606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there an exemption?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87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376536"/>
            <a:ext cx="9143999" cy="5436840"/>
          </a:xfrm>
        </p:spPr>
        <p:txBody>
          <a:bodyPr rtlCol="0"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Exemptions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educational activities:</a:t>
            </a:r>
          </a:p>
          <a:p>
            <a:pPr marL="0" indent="0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endParaRPr lang="en-US" sz="5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teaching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elementary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endParaRPr lang="en-US" sz="5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It also covers tuitions fees paid by student,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5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 But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VAT applies 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to certain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such as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research for private entities 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     carried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out in competitive 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conditions,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GB" sz="5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GB" sz="2200" dirty="0" smtClean="0">
                <a:latin typeface="Times New Roman"/>
                <a:cs typeface="Times New Roman"/>
              </a:rPr>
              <a:t> And, while a University Professor is exempt from VAT when he charges</a:t>
            </a: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r>
              <a:rPr lang="en-GB" sz="2200" dirty="0" smtClean="0">
                <a:latin typeface="Times New Roman"/>
                <a:cs typeface="Times New Roman"/>
              </a:rPr>
              <a:t>    tuition, he is liable for VAT when </a:t>
            </a:r>
            <a:r>
              <a:rPr lang="en-GB" sz="2200" dirty="0">
                <a:latin typeface="Times New Roman"/>
                <a:cs typeface="Times New Roman"/>
              </a:rPr>
              <a:t>he gives law advice, for example, </a:t>
            </a:r>
            <a:endParaRPr lang="en-GB" sz="2200" dirty="0" smtClean="0">
              <a:latin typeface="Times New Roman"/>
              <a:cs typeface="Times New Roman"/>
            </a:endParaRP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r>
              <a:rPr lang="en-GB" sz="2200" dirty="0">
                <a:latin typeface="Times New Roman"/>
                <a:cs typeface="Times New Roman"/>
              </a:rPr>
              <a:t> </a:t>
            </a:r>
            <a:r>
              <a:rPr lang="en-GB" sz="2200" dirty="0" smtClean="0">
                <a:latin typeface="Times New Roman"/>
                <a:cs typeface="Times New Roman"/>
              </a:rPr>
              <a:t>   against </a:t>
            </a:r>
            <a:r>
              <a:rPr lang="en-GB" sz="2200" dirty="0">
                <a:latin typeface="Times New Roman"/>
                <a:cs typeface="Times New Roman"/>
              </a:rPr>
              <a:t>remuneration. In that case, he is a taxable person acting as such </a:t>
            </a:r>
            <a:r>
              <a:rPr lang="en-GB" sz="2200" dirty="0" smtClean="0">
                <a:latin typeface="Times New Roman"/>
                <a:cs typeface="Times New Roman"/>
              </a:rPr>
              <a:t>      </a:t>
            </a: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r>
              <a:rPr lang="en-GB" sz="2200" dirty="0">
                <a:latin typeface="Times New Roman"/>
                <a:cs typeface="Times New Roman"/>
              </a:rPr>
              <a:t> </a:t>
            </a:r>
            <a:r>
              <a:rPr lang="en-GB" sz="2200" dirty="0" smtClean="0">
                <a:latin typeface="Times New Roman"/>
                <a:cs typeface="Times New Roman"/>
              </a:rPr>
              <a:t>   and </a:t>
            </a:r>
            <a:r>
              <a:rPr lang="en-GB" sz="2200" dirty="0">
                <a:latin typeface="Times New Roman"/>
                <a:cs typeface="Times New Roman"/>
              </a:rPr>
              <a:t>his fees are subject to VAT.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		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3" name="Titre 3"/>
          <p:cNvSpPr txBox="1">
            <a:spLocks/>
          </p:cNvSpPr>
          <p:nvPr/>
        </p:nvSpPr>
        <p:spPr>
          <a:xfrm>
            <a:off x="1907704" y="313606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there an exemption?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9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376536"/>
            <a:ext cx="9143999" cy="3060576"/>
          </a:xfrm>
        </p:spPr>
        <p:txBody>
          <a:bodyPr rtlCol="0">
            <a:normAutofit fontScale="92500"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Exemptions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nonprofit organizations (NPO):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NPO</a:t>
            </a:r>
            <a:r>
              <a:rPr lang="fr-FR" sz="2200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entities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do not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distribute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profit to the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partners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xemption for goods or services supplied during few events per year;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fr-CH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Exemption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goods and services supplied to:</a:t>
            </a:r>
          </a:p>
          <a:p>
            <a:pPr lvl="2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ts members (“closed organizations”),</a:t>
            </a:r>
          </a:p>
          <a:p>
            <a:pPr lvl="2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Any customers (“opened organizations” if there is no competitive activity).</a:t>
            </a:r>
            <a:endParaRPr lang="fr-CH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368" y="4877114"/>
            <a:ext cx="957263" cy="77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20072" y="4741186"/>
            <a:ext cx="2470497" cy="10502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VAT FREE PRICES</a:t>
            </a:r>
            <a:endParaRPr lang="fr-FR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https://encrypted-tbn2.gstatic.com/images?q=tbn:ANd9GcSK2ARV2q-HeDjmi7zm6y5S7n3vtG7oXT3cPqehE8TKjibhB7Mv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46" y="4472664"/>
            <a:ext cx="2156433" cy="18534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377522" y="5163128"/>
            <a:ext cx="197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NON PROFIT ORGANIZATION</a:t>
            </a:r>
            <a:endParaRPr lang="fr-FR" sz="1200" b="1" i="1" dirty="0">
              <a:solidFill>
                <a:schemeClr val="accent1">
                  <a:lumMod val="60000"/>
                  <a:lumOff val="4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8" name="Titre 3"/>
          <p:cNvSpPr>
            <a:spLocks noGrp="1"/>
          </p:cNvSpPr>
          <p:nvPr>
            <p:ph type="title"/>
          </p:nvPr>
        </p:nvSpPr>
        <p:spPr>
          <a:xfrm>
            <a:off x="1907704" y="313606"/>
            <a:ext cx="5328592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there an exemption?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85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0" y="1376536"/>
            <a:ext cx="9143999" cy="5436840"/>
          </a:xfrm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Exemptions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other activities:</a:t>
            </a: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Insurance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reinsurance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transactions;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granting and the negotiation of credit and the management of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credit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by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granting person;</a:t>
            </a:r>
          </a:p>
          <a:p>
            <a:pPr marL="457200" lvl="1" indent="0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Betting, lotteries and other forms of gambling…</a:t>
            </a:r>
          </a:p>
          <a:p>
            <a:pPr marL="457200" lvl="1" indent="0" algn="just">
              <a:lnSpc>
                <a:spcPct val="150000"/>
              </a:lnSpc>
              <a:buNone/>
              <a:defRPr/>
            </a:pPr>
            <a:r>
              <a:rPr lang="fr-CH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CH" dirty="0" smtClean="0">
                <a:latin typeface="Times New Roman" pitchFamily="18" charset="0"/>
                <a:cs typeface="Times New Roman" pitchFamily="18" charset="0"/>
              </a:rPr>
              <a:t>					</a:t>
            </a:r>
          </a:p>
          <a:p>
            <a:pPr marL="457200" lvl="1" indent="0" algn="just">
              <a:lnSpc>
                <a:spcPct val="150000"/>
              </a:lnSpc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5" name="Rectangle 1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232399"/>
            <a:ext cx="957263" cy="77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\\NAS-USR-LZ\Homes$\vphilippe\Desktop\loan-carto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800351"/>
            <a:ext cx="2131715" cy="165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220072" y="5240486"/>
            <a:ext cx="2470497" cy="10502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VAT FREE PRICES</a:t>
            </a:r>
            <a:endParaRPr lang="fr-FR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itre 3"/>
          <p:cNvSpPr txBox="1">
            <a:spLocks/>
          </p:cNvSpPr>
          <p:nvPr/>
        </p:nvSpPr>
        <p:spPr>
          <a:xfrm>
            <a:off x="1907704" y="313606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there an exemption?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2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ce\Dropbox\DFA 9\Préparation NYLS\Europ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33" y="2175751"/>
            <a:ext cx="5735366" cy="446639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1763688" y="476672"/>
            <a:ext cx="59046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  <a:endParaRPr lang="en-GB" sz="28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Connecteur droit 25"/>
          <p:cNvCxnSpPr>
            <a:stCxn id="22" idx="2"/>
            <a:endCxn id="23" idx="0"/>
          </p:cNvCxnSpPr>
          <p:nvPr/>
        </p:nvCxnSpPr>
        <p:spPr>
          <a:xfrm>
            <a:off x="4005937" y="3935530"/>
            <a:ext cx="491336" cy="837090"/>
          </a:xfrm>
          <a:prstGeom prst="line">
            <a:avLst/>
          </a:prstGeom>
          <a:ln w="28575">
            <a:solidFill>
              <a:srgbClr val="F89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Walmart Vertica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26" y="3282332"/>
            <a:ext cx="552621" cy="65319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 descr="walmart-logo.jpg"/>
          <p:cNvPicPr>
            <a:picLocks noChangeAspect="1"/>
          </p:cNvPicPr>
          <p:nvPr/>
        </p:nvPicPr>
        <p:blipFill>
          <a:blip r:embed="rId5" cstate="print"/>
          <a:srcRect l="101" t="24480" r="2402" b="20064"/>
          <a:stretch>
            <a:fillRect/>
          </a:stretch>
        </p:blipFill>
        <p:spPr bwMode="auto">
          <a:xfrm>
            <a:off x="4147836" y="4772620"/>
            <a:ext cx="698874" cy="2983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31" name="Rectangle 3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3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0" name="TextBox 19"/>
          <p:cNvSpPr txBox="1"/>
          <p:nvPr/>
        </p:nvSpPr>
        <p:spPr>
          <a:xfrm>
            <a:off x="2076611" y="2751814"/>
            <a:ext cx="49907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Exemption in the place of 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dispatch</a:t>
            </a:r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Espace réservé du contenu 2"/>
          <p:cNvSpPr>
            <a:spLocks noGrp="1"/>
          </p:cNvSpPr>
          <p:nvPr>
            <p:ph idx="1"/>
          </p:nvPr>
        </p:nvSpPr>
        <p:spPr>
          <a:xfrm>
            <a:off x="0" y="1268760"/>
            <a:ext cx="9143999" cy="792088"/>
          </a:xfrm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Exemptions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intra-EU supplies of goods:</a:t>
            </a:r>
            <a:endParaRPr lang="en-US" sz="36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itre 3"/>
          <p:cNvSpPr>
            <a:spLocks noGrp="1"/>
          </p:cNvSpPr>
          <p:nvPr>
            <p:ph type="title"/>
          </p:nvPr>
        </p:nvSpPr>
        <p:spPr>
          <a:xfrm>
            <a:off x="1907704" y="313606"/>
            <a:ext cx="5328592" cy="792088"/>
          </a:xfrm>
        </p:spPr>
        <p:txBody>
          <a:bodyPr>
            <a:noAutofit/>
          </a:bodyPr>
          <a:lstStyle/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there an exemption?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2411760" y="5449540"/>
            <a:ext cx="4990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Intra-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Communty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acquisition of goods is taxed in the place of the recipient </a:t>
            </a:r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48064" y="3649755"/>
            <a:ext cx="929381" cy="571549"/>
          </a:xfrm>
          <a:prstGeom prst="wedgeRectCallout">
            <a:avLst>
              <a:gd name="adj1" fmla="val -66634"/>
              <a:gd name="adj2" fmla="val -39560"/>
            </a:avLst>
          </a:prstGeom>
          <a:solidFill>
            <a:srgbClr val="F9FBFD"/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latin typeface="Times New Roman" pitchFamily="18" charset="0"/>
                <a:cs typeface="Times New Roman" pitchFamily="18" charset="0"/>
              </a:rPr>
              <a:t>Supply</a:t>
            </a: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fr-FR" sz="1400" b="1" dirty="0" err="1" smtClean="0">
                <a:latin typeface="Times New Roman" pitchFamily="18" charset="0"/>
                <a:cs typeface="Times New Roman" pitchFamily="18" charset="0"/>
              </a:rPr>
              <a:t>goods</a:t>
            </a:r>
            <a:endParaRPr lang="fr-F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Image 24" descr="skd188822sdc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766" y="3491626"/>
            <a:ext cx="736532" cy="55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502 0.1152 " pathEditMode="relative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502 0.1152 " pathEditMode="relative" ptsTypes="AA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07" b="14529"/>
          <a:stretch/>
        </p:blipFill>
        <p:spPr bwMode="auto">
          <a:xfrm>
            <a:off x="2616350" y="2519372"/>
            <a:ext cx="4217941" cy="4338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276342"/>
            <a:ext cx="9143999" cy="1329259"/>
          </a:xfrm>
        </p:spPr>
        <p:txBody>
          <a:bodyPr>
            <a:norm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Principle in a domestic transaction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person liable for VAT on the supply of goods or services is the taxable person who performs the taxable transaction.</a:t>
            </a:r>
          </a:p>
        </p:txBody>
      </p:sp>
      <p:pic>
        <p:nvPicPr>
          <p:cNvPr id="12" name="Image 11" descr="walmart-logo.jpg"/>
          <p:cNvPicPr>
            <a:picLocks noChangeAspect="1"/>
          </p:cNvPicPr>
          <p:nvPr/>
        </p:nvPicPr>
        <p:blipFill rotWithShape="1">
          <a:blip r:embed="rId3" cstate="print"/>
          <a:srcRect l="101" t="24480" r="27889" b="20064"/>
          <a:stretch/>
        </p:blipFill>
        <p:spPr bwMode="auto">
          <a:xfrm>
            <a:off x="3596762" y="5750556"/>
            <a:ext cx="831222" cy="480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r="11778"/>
          <a:stretch/>
        </p:blipFill>
        <p:spPr bwMode="auto">
          <a:xfrm>
            <a:off x="5621053" y="5406561"/>
            <a:ext cx="563158" cy="79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4050676" y="5302950"/>
            <a:ext cx="1676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Price + VAT</a:t>
            </a:r>
          </a:p>
          <a:p>
            <a:pPr algn="ctr"/>
            <a:r>
              <a:rPr lang="fr-FR" b="1" dirty="0">
                <a:latin typeface="Times New Roman" pitchFamily="18" charset="0"/>
                <a:cs typeface="Times New Roman" pitchFamily="18" charset="0"/>
              </a:rPr>
              <a:t>€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1 +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€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0.2 of VAT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46608" y="4657385"/>
            <a:ext cx="31084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Paiement of the €0.2 VAT to the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authorities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23" name="Rectangle 22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2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cxnSp>
        <p:nvCxnSpPr>
          <p:cNvPr id="6" name="Connecteur droit avec flèche 5"/>
          <p:cNvCxnSpPr/>
          <p:nvPr/>
        </p:nvCxnSpPr>
        <p:spPr>
          <a:xfrm flipH="1">
            <a:off x="4572001" y="6011904"/>
            <a:ext cx="79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2" idx="0"/>
          </p:cNvCxnSpPr>
          <p:nvPr/>
        </p:nvCxnSpPr>
        <p:spPr>
          <a:xfrm flipH="1" flipV="1">
            <a:off x="3982159" y="4477624"/>
            <a:ext cx="30214" cy="1272932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377" y="3889812"/>
            <a:ext cx="1913523" cy="33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re 3"/>
          <p:cNvSpPr txBox="1">
            <a:spLocks/>
          </p:cNvSpPr>
          <p:nvPr/>
        </p:nvSpPr>
        <p:spPr>
          <a:xfrm>
            <a:off x="2298576" y="419296"/>
            <a:ext cx="4546848" cy="55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liable for VAT?</a:t>
            </a:r>
            <a:endParaRPr lang="fr-FR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20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Exceptions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domestic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reverse charge mechanism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could be applied;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applies when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supply of goods or services is performed by a supplier who is not established in France to a customer or recipient who is registered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VAT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purposes in France;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means the customer or recipient will pay the due VAT instead of the supplier. In practice, the customer will self-assess the VAT on the purchase. This has the benefit of having no cash flow impact since you self-assess and deduct immediately.</a:t>
            </a:r>
          </a:p>
          <a:p>
            <a:pPr marL="0" indent="0" algn="just">
              <a:buNone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23" name="Rectangle 22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25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7" name="Titre 3"/>
          <p:cNvSpPr txBox="1">
            <a:spLocks/>
          </p:cNvSpPr>
          <p:nvPr/>
        </p:nvSpPr>
        <p:spPr>
          <a:xfrm>
            <a:off x="2298576" y="419296"/>
            <a:ext cx="4546848" cy="55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liable for VAT?</a:t>
            </a:r>
            <a:endParaRPr lang="fr-FR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7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33738"/>
          </a:xfrm>
        </p:spPr>
        <p:txBody>
          <a:bodyPr>
            <a:norm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Exceptions (examples)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0" y="2492896"/>
            <a:ext cx="3116134" cy="2074410"/>
            <a:chOff x="0" y="2492896"/>
            <a:chExt cx="3116134" cy="207441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492896"/>
              <a:ext cx="3116134" cy="2074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3338" y="2935136"/>
              <a:ext cx="856500" cy="109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e 12"/>
          <p:cNvGrpSpPr/>
          <p:nvPr/>
        </p:nvGrpSpPr>
        <p:grpSpPr>
          <a:xfrm>
            <a:off x="5508714" y="2569823"/>
            <a:ext cx="2270204" cy="2162218"/>
            <a:chOff x="5508714" y="2569823"/>
            <a:chExt cx="2270204" cy="2162218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714" y="2569823"/>
              <a:ext cx="2270204" cy="2162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4664" y="3214175"/>
              <a:ext cx="807484" cy="279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e 14"/>
          <p:cNvGrpSpPr/>
          <p:nvPr/>
        </p:nvGrpSpPr>
        <p:grpSpPr>
          <a:xfrm>
            <a:off x="2980334" y="3482223"/>
            <a:ext cx="2887810" cy="516950"/>
            <a:chOff x="3063201" y="3530101"/>
            <a:chExt cx="2804943" cy="491103"/>
          </a:xfrm>
        </p:grpSpPr>
        <p:cxnSp>
          <p:nvCxnSpPr>
            <p:cNvPr id="4" name="Connecteur droit avec flèche 3"/>
            <p:cNvCxnSpPr/>
            <p:nvPr/>
          </p:nvCxnSpPr>
          <p:spPr>
            <a:xfrm>
              <a:off x="3063201" y="3530101"/>
              <a:ext cx="2804943" cy="0"/>
            </a:xfrm>
            <a:prstGeom prst="straightConnector1">
              <a:avLst/>
            </a:prstGeom>
            <a:ln w="38100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ZoneTexte 4"/>
            <p:cNvSpPr txBox="1"/>
            <p:nvPr/>
          </p:nvSpPr>
          <p:spPr>
            <a:xfrm>
              <a:off x="3304189" y="3670338"/>
              <a:ext cx="2175582" cy="350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>
                  <a:latin typeface="Times New Roman" pitchFamily="18" charset="0"/>
                  <a:cs typeface="Times New Roman" pitchFamily="18" charset="0"/>
                </a:rPr>
                <a:t>Supply</a:t>
              </a:r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 of services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7574422" y="2755686"/>
            <a:ext cx="1544386" cy="15841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The VAT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paid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by the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recipient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23" name="Rectangle 22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25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1" name="Titre 3"/>
          <p:cNvSpPr txBox="1">
            <a:spLocks/>
          </p:cNvSpPr>
          <p:nvPr/>
        </p:nvSpPr>
        <p:spPr>
          <a:xfrm>
            <a:off x="2298576" y="419296"/>
            <a:ext cx="4546848" cy="55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cap="small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is liable for VAT?</a:t>
            </a:r>
            <a:endParaRPr lang="fr-FR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4" descr="data:image/jpeg;base64,/9j/4AAQSkZJRgABAQAAAQABAAD/2wCEAAkGBxQHDxUQBxQVFhUXFBYVFxQVFRUYGxYaFB8YFhcXFxQZHCgsHSAxHRgTIjEhKCkrLi4vGR8/ODUuNygtOisBCgoKDA0NDgwMDzcZHxkrKysrKysrKysrKysrKysrKysrKysrKysrKysrKysrKysrKysrKysrKysrKysrKysrK//AABEIAO4A1AMBIgACEQEDEQH/xAAcAAEAAgIDAQAAAAAAAAAAAAAABwgEBgIDBQH/xABEEAACAgADBQUDBwgJBQAAAAAAAQIDBAURBgchMUESE1FhcSKBkRQjMkJSYqEIFRZygpKisSRDVGNzo7LR8DM1wcLh/8QAFQEBAQAAAAAAAAAAAAAAAAAAAAH/xAAUEQEAAAAAAAAAAAAAAAAAAAAA/9oADAMBAAIRAxEAPwCcQAAAAAAAAAAAAAAAAAAPE2n2rwuy1feZ1bGGq9mHOc9PsVri+nHkurRpG9HevDZtywmQ9mzE8pTfGFHr9qf3eS6+BXjMsxtzW2V2Y2Sssk9ZTm9W/wDZeXJASvtRv2xGK1hs3VGmPJW26Ts9VD6MX5PtEc5ptfjs3beY4q+ev1e8ko/uRaS+B4gKLT7kLHZkOG7fR3L/ADbDfDTdz+DeByPCRnzlCVnutnKa/CSNyIAAAAAAAAAAAAAAAAAAAAAAAAAAAEYb594T2Zq+R5RL+k2x1c1/UwfDtfrvjp4aN+Gu+bTZ1Xs7g7cXjPo1wctPtPlGC83Jpe8p5nWaWZ1iLMTmD7Vlk3OT9eSS6JLRJdEkBhyk5tub1b4tvrqfACgZOWYKWZX10Yb6dlkK4+s2or8WYxLf5Pmy7x+MnmGJXzeH1hX52zXH92DfvnECwGXYOOXUV0Yf6NdcK4+kEor8EjIAIAAAAAAAAAAAAAAAAAAAAAAAAAAAg/8AKPz5xWHy+l8HrfYvHTWFSflr3j08o+BBhu2+XHPH55im3qoOFUV4KuMU1+9237zSSgAels/kd+0WIjhspg52S6LlFLnKUvqxWq4sDls3kVu0mKrwuWx1nN8+kY/WnJ9Elx/+lutmMir2bwleEwH0a46avnOT4ynLzb1Z4m7jYOrYrD6RanfNLvbtOf3IeEF8W+L6JbgQAAAAAAAAAAAAAAAAAAABHu2W93BbOOVWFfym5arsVNdmLXSdvFL0WrXVEP7Q74cyzdtYaxYeHH2aFo/LW16y19GvQC0E5qC1m0l4t6GP+cqeXe1/vx/3KYY7MLcwfax9tlj8bJym/jJsxQLwwmprWDTXijkUlwWYW5e+1gLbK341zlB/GLRueR73MzynRTuV8V9W+Kn/AJi0l/EBacERbO798Li9I59TOiX24fOw9WklJemkvUkrJtoMNnke1lF9Vq8ITTa/WjzXvQFU95EHXnONU/7Ta/c5Nr8Gjxcvy63Mp9jLqrLZfZrhKb+EUy4eJ2YwWKtd2KwmGnY3q7J0Vyk3y1cnHV9D0cPh4YWPZw0YxXhGKivggK8bJbkMVmLU9oZLDV9YJqdr8tFwj6ttrwJ02Z2Zw2y9Pc5NWoLnKXOU34zm+LfPyXTQzswzGrLIOzMba6oL61k4xXxbI32l334LLdY5PGeKny1WtdfDh9OS1fui0/ECUj43pzKwZ9vkzLNG1hbI4eHH2aYrXTzsnq9fNaGlZhnGIzP/ALjfbb/iWTn/AKmwLlyzGmHCdta9Zx/3O2nEQv40SjL9Vp/yKQnOq2VMlKluLXJptNejQF4AVJyPeTmWStfJsVZOP2Ln3sX5e3q0vRolXZLfpTjGq9p6+5lwXfV6yrb+9D6Uf4gJhB0YLF14+uNuCnGcJLWM4SUoteTR3gAAAAAAAxsxx9eWUzvx8lCuEXKUnySX/OXUDhm+aVZLRPEZpNV1wWspS/BJLm2+CS4t8iuW8bexftM5UZQ5UYXlonpZav7yS5L7i9+vTx95G3tu2uI1esMPBvuqdfd3lmnBza9yXBdW9NAAAoAAAAABzrsdTUqm01yaejXo0cABsmA29zLALTDY3EaeErHNL0U9dDvxO8jNMTFxsxtyT+w1B/vQSaNUAGRjcdZj5dvHWTsl9qyUpP4ybMcAAAAAAAAADZNjNtcVsfb28rnrBvWdMuMLOnFdH95ceHhwLMbC7b4fbOjvMA+zZHTvKJNdqtvr96L6SX4PVKoZ6OQZ1ds/iIYnKpuFkHwfRrrGS6xfVEF0gaxu/wBsqts8IrsP7NkWo3VdYS014eMXxaf/AJTNnAAAAV036bcvN8Q8uy6XzFEvnGnwttXT0jxX62vgiYN52036K5ZbfU9LZLuqf8SeujXolKX7JUiUnN6y4t8W31A+AAoAAAAAAAAAAAAAAAAAAAAAAAAEq7st0k9oVHF7QdqrDvRwrXCdy8fuQfjza5acGdm5bdys+ksfncdcPCTVdbXC6cebkusE+nVrTkmnYlLTkQYmVZXTk9UaMrrjXXHlCC0Xq/F+LfFmYAAAAFffyjc6+UYujBVv2aq3ZJfft4JP0jFP9sh42beVmH50zjGW/wB/KC9Kfmo/hBGslAAAAAAAAAAAAAAAAAAAAAAAAA9vY3Z+e1GOpwlGq7cvbkvqQjxnL91PTxei6niE7/k35H2a8Rj7VxlJUVvTko6Tsafg261+ywJky/BQy6mFGCio11xUIxXRRWiMgAgAAAAAKQ4m94mcrLeMpScm/OT1f8zqAKAAAAAAAAAAAAAAAAAAAAAAAABbDc9gfkGR4VdZwla/PvJSkvwcfgVPLh7vlplGB7P9ko/0R1INgAAAAAAABRwHbiaHhpyrt5xk4v1i9H/I6igAAAAAAAAAAAAAAAAAAAAAAAAW13TYxY7JMHKPSru361OVf/qVKLB/k5Zz8owd+Dm/aqtVkV9y1aaL0lGT/bIJgAAAAAAABT7eJgfzdm+Mqf8AaLJL0sfeR/CSNdJO/KDyv5Fm6uiuF9MJt+Moa1tfuxr+JGJQAAAAAAAAAAAAAAAAAAAAAAAANs3YbTformdV9z0ql81d+pPTj7pKMv2TUwBeKMlJax4p8U11PpEO4vb1ZlTHLM1n89WtKHJ/9WuP1POUV06xX3WS8QAAAAAETflF5P8AK8vqxda40W9mT8IXey/441/ErqXP2nyhZ9gr8JZ/W1Sgm+kmvZl7pdl+4ppiKZYacq704yjJxlF804vRp+9MDrABQAAAAAAAAAAAAAAAAAAAAAAAB24XESwk42YaTjOLUoyi2nFrimmuTLIbr96le0sY4XO3GvFJJJ8FC/zj4T8Y9engq1AC8YK17E75cVkSjTnSeJpXBNvS2C8p/WXlLj5on3ZXaKranCxxWWKahJtaWR7LTjwa6p8eGqbXB8eBB64AAFZN++zn5lzR30rSvFJ2rw7xaK1fFxl+2WbNL3tbLfpTllkKFrdV89V4uUU+1D3x7S9dPACqAAKAAAAAAAAAAAAAAAAAAAAAAAAAAAy8py6zNr68PglrOycYRXnJ6avTkurfRJlychyqGR4WrC4P6FUIwXnpzk/NvVvzZCv5PGyne2TzPGR9mGtVGq5ya+cmvRPsp/el4E8kAAAAABWDfXsh+jmYO/CR0oxLlZHTlCfOyHlxfaXlLRciOy4m3GzFe1uBswuJ0TftVza17uyOvZl+LT8U2VFzPAWZVdPD46LjZXJwlF9Gv5rqn1QGKACgAAAAAAAAAAAAAAAAAAAAAHq7MZFZtLi6sJgF7VktG9OEIrjKcvJLVnlFltyOxH6O4X5XmEdMRfFPRrR1VPRxh5N8JP8AZXQDf8jyqvI8NXhcAtK64KMfF6c5Pzb1bfi2ZwBAAAAAACId+mwf51q/OWVR1uqj89Fc7K4/X06yj+Mf1UiXg+IFHT4Stvl3cPIbJY7JYf0actbIRX/QlJ+HSDb4eD4eBFJQAAAAAAAAAAAAAAAAAAAA23d1sRbtpie7r1jTBp3XfZX2Y+M30Xv6AbJuT2C/SDELG5pH+jUyTinyutjo1HTrFc30fBceOlkjEyrLq8pohh8vioV1xUYxXRLz6vq31bZlkAGFmuaV5TBTxjftSUIRjGUp2SerUIVxTcnom9EuSb5JnmfpDdWu3iMvxcYc218nslFeLqrulJ+kVJ+QGwA6MDjIY+uNuCkpwktYyjyf/HqtOjQA7wAAAAHC+mOIi4XxUoyTjKMkmmnwaafNFed526OzJ5SxWzEZWYfnKlaynT46LnKH4rrquJYkAUcBana/dXgNpW7Ow6LnxdtOi7T8Z16aS9eDfiRjmm4fFYbjgcTROPjYrK38Iqf8wIkBKOA3H43FP278LGPVqVsn8O7X8zedndxeEwDUs7tniH9hLuq/ek3J/vL0KIEyjJr87s7vKabLZeEIt6a9ZPlFeb4Ej5JuKx2MSlmtlWHTX0eNs16xjpH+IsFluW05VWqssqhVBcoVxUV66Lr5mWQQ5hNwGGil8sxd0n1cIQgvcn2tPiZFm4PBNfNYjEp+bqf4KCJbAED5ruAsgm8pxkZPpC2tw+NkXL/SR3tNsBj9mdZZlRLu1/XV+3Xp4uUfo/tJFvD41rzAo6C1G1G6jL9oG5qt0Wv+so0jq+esq9Oy/N6JvxI2zPcJiaOOXYqia/vI2Vv4RUwIgBKeC3G43ES0tvwsVq02pWyfDwTrX8zfdltyODypqzOZyxU1x7LXYr98E25e96PwKIj3e7usRtlYpJOvDJ+3fJcHpzjWn9KX4Lr0Ts7s/kdOzuHjhsqgoVx97k3zlJ9ZPxM+mmOHioURUYxWijFJJJckkuSOZAAAGv0x+U5va7+PcYWnuk/q/KJ3d7Neb7mqOv3X4s1PKpScsL3NWKrtsxb0xVmITpsjCc7Lq+776TfaqhZGMZVrTmtOyjdM5y6yVsMVlLiroRcHGeqhdW+Lrm4puLTWsZpNxevBqTT0TBbcYbM7FlWW4azv67FOHe2ditWVzViffQ7UtO0/scVqnwYHn7xdrMVsbmE6dna3KFsY4iekZSUbJ6wklouGqhGTXVzb6gkvKMkWFjKWYON11k3ZbY48HJqMdIRevZgoxhFR1fCPFttt/QP/2Q=="/>
          <p:cNvSpPr>
            <a:spLocks noChangeAspect="1" noChangeArrowheads="1"/>
          </p:cNvSpPr>
          <p:nvPr/>
        </p:nvSpPr>
        <p:spPr bwMode="auto">
          <a:xfrm>
            <a:off x="0" y="-1093788"/>
            <a:ext cx="20193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data:image/jpeg;base64,/9j/4AAQSkZJRgABAQAAAQABAAD/2wCEAAkGBxQHDxUQBxQVFhUXFBYVFxQVFRUYGxYaFB8YFhcXFxQZHCgsHSAxHRgTIjEhKCkrLi4vGR8/ODUuNygtOisBCgoKDA0NDgwMDzcZHxkrKysrKysrKysrKysrKysrKysrKysrKysrKysrKysrKysrKysrKysrKysrKysrKysrK//AABEIAO4A1AMBIgACEQEDEQH/xAAcAAEAAgIDAQAAAAAAAAAAAAAABwgEBgIDBQH/xABEEAACAgADBQUDBwgJBQAAAAAAAQIDBAURBgchMUESE1FhcSKBkRQjMkJSYqEIFRZygpKisSRDVGNzo7LR8DM1wcLh/8QAFQEBAQAAAAAAAAAAAAAAAAAAAAH/xAAUEQEAAAAAAAAAAAAAAAAAAAAA/9oADAMBAAIRAxEAPwCcQAAAAAAAAAAAAAAAAAAPE2n2rwuy1feZ1bGGq9mHOc9PsVri+nHkurRpG9HevDZtywmQ9mzE8pTfGFHr9qf3eS6+BXjMsxtzW2V2Y2Sssk9ZTm9W/wDZeXJASvtRv2xGK1hs3VGmPJW26Ts9VD6MX5PtEc5ptfjs3beY4q+ev1e8ko/uRaS+B4gKLT7kLHZkOG7fR3L/ADbDfDTdz+DeByPCRnzlCVnutnKa/CSNyIAAAAAAAAAAAAAAAAAAAAAAAAAAAEYb594T2Zq+R5RL+k2x1c1/UwfDtfrvjp4aN+Gu+bTZ1Xs7g7cXjPo1wctPtPlGC83Jpe8p5nWaWZ1iLMTmD7Vlk3OT9eSS6JLRJdEkBhyk5tub1b4tvrqfACgZOWYKWZX10Yb6dlkK4+s2or8WYxLf5Pmy7x+MnmGJXzeH1hX52zXH92DfvnECwGXYOOXUV0Yf6NdcK4+kEor8EjIAIAAAAAAAAAAAAAAAAAAAAAAAAAAAg/8AKPz5xWHy+l8HrfYvHTWFSflr3j08o+BBhu2+XHPH55im3qoOFUV4KuMU1+9237zSSgAels/kd+0WIjhspg52S6LlFLnKUvqxWq4sDls3kVu0mKrwuWx1nN8+kY/WnJ9Elx/+lutmMir2bwleEwH0a46avnOT4ynLzb1Z4m7jYOrYrD6RanfNLvbtOf3IeEF8W+L6JbgQAAAAAAAAAAAAAAAAAAABHu2W93BbOOVWFfym5arsVNdmLXSdvFL0WrXVEP7Q74cyzdtYaxYeHH2aFo/LW16y19GvQC0E5qC1m0l4t6GP+cqeXe1/vx/3KYY7MLcwfax9tlj8bJym/jJsxQLwwmprWDTXijkUlwWYW5e+1gLbK341zlB/GLRueR73MzynRTuV8V9W+Kn/AJi0l/EBacERbO798Li9I59TOiX24fOw9WklJemkvUkrJtoMNnke1lF9Vq8ITTa/WjzXvQFU95EHXnONU/7Ta/c5Nr8Gjxcvy63Mp9jLqrLZfZrhKb+EUy4eJ2YwWKtd2KwmGnY3q7J0Vyk3y1cnHV9D0cPh4YWPZw0YxXhGKivggK8bJbkMVmLU9oZLDV9YJqdr8tFwj6ttrwJ02Z2Zw2y9Pc5NWoLnKXOU34zm+LfPyXTQzswzGrLIOzMba6oL61k4xXxbI32l334LLdY5PGeKny1WtdfDh9OS1fui0/ECUj43pzKwZ9vkzLNG1hbI4eHH2aYrXTzsnq9fNaGlZhnGIzP/ALjfbb/iWTn/AKmwLlyzGmHCdta9Zx/3O2nEQv40SjL9Vp/yKQnOq2VMlKluLXJptNejQF4AVJyPeTmWStfJsVZOP2Ln3sX5e3q0vRolXZLfpTjGq9p6+5lwXfV6yrb+9D6Uf4gJhB0YLF14+uNuCnGcJLWM4SUoteTR3gAAAAAAAxsxx9eWUzvx8lCuEXKUnySX/OXUDhm+aVZLRPEZpNV1wWspS/BJLm2+CS4t8iuW8bexftM5UZQ5UYXlonpZav7yS5L7i9+vTx95G3tu2uI1esMPBvuqdfd3lmnBza9yXBdW9NAAAoAAAAABzrsdTUqm01yaejXo0cABsmA29zLALTDY3EaeErHNL0U9dDvxO8jNMTFxsxtyT+w1B/vQSaNUAGRjcdZj5dvHWTsl9qyUpP4ybMcAAAAAAAAADZNjNtcVsfb28rnrBvWdMuMLOnFdH95ceHhwLMbC7b4fbOjvMA+zZHTvKJNdqtvr96L6SX4PVKoZ6OQZ1ds/iIYnKpuFkHwfRrrGS6xfVEF0gaxu/wBsqts8IrsP7NkWo3VdYS014eMXxaf/AJTNnAAAAV036bcvN8Q8uy6XzFEvnGnwttXT0jxX62vgiYN52036K5ZbfU9LZLuqf8SeujXolKX7JUiUnN6y4t8W31A+AAoAAAAAAAAAAAAAAAAAAAAAAAAEq7st0k9oVHF7QdqrDvRwrXCdy8fuQfjza5acGdm5bdys+ksfncdcPCTVdbXC6cebkusE+nVrTkmnYlLTkQYmVZXTk9UaMrrjXXHlCC0Xq/F+LfFmYAAAAFffyjc6+UYujBVv2aq3ZJfft4JP0jFP9sh42beVmH50zjGW/wB/KC9Kfmo/hBGslAAAAAAAAAAAAAAAAAAAAAAAAA9vY3Z+e1GOpwlGq7cvbkvqQjxnL91PTxei6niE7/k35H2a8Rj7VxlJUVvTko6Tsafg261+ywJky/BQy6mFGCio11xUIxXRRWiMgAgAAAAAKQ4m94mcrLeMpScm/OT1f8zqAKAAAAAAAAAAAAAAAAAAAAAAAABbDc9gfkGR4VdZwla/PvJSkvwcfgVPLh7vlplGB7P9ko/0R1INgAAAAAAABRwHbiaHhpyrt5xk4v1i9H/I6igAAAAAAAAAAAAAAAAAAAAAAAAW13TYxY7JMHKPSru361OVf/qVKLB/k5Zz8owd+Dm/aqtVkV9y1aaL0lGT/bIJgAAAAAAABT7eJgfzdm+Mqf8AaLJL0sfeR/CSNdJO/KDyv5Fm6uiuF9MJt+Moa1tfuxr+JGJQAAAAAAAAAAAAAAAAAAAAAAAANs3YbTformdV9z0ql81d+pPTj7pKMv2TUwBeKMlJax4p8U11PpEO4vb1ZlTHLM1n89WtKHJ/9WuP1POUV06xX3WS8QAAAAAETflF5P8AK8vqxda40W9mT8IXey/441/ErqXP2nyhZ9gr8JZ/W1Sgm+kmvZl7pdl+4ppiKZYacq704yjJxlF804vRp+9MDrABQAAAAAAAAAAAAAAAAAAAAAAAB24XESwk42YaTjOLUoyi2nFrimmuTLIbr96le0sY4XO3GvFJJJ8FC/zj4T8Y9engq1AC8YK17E75cVkSjTnSeJpXBNvS2C8p/WXlLj5on3ZXaKranCxxWWKahJtaWR7LTjwa6p8eGqbXB8eBB64AAFZN++zn5lzR30rSvFJ2rw7xaK1fFxl+2WbNL3tbLfpTllkKFrdV89V4uUU+1D3x7S9dPACqAAKAAAAAAAAAAAAAAAAAAAAAAAAAAAy8py6zNr68PglrOycYRXnJ6avTkurfRJlychyqGR4WrC4P6FUIwXnpzk/NvVvzZCv5PGyne2TzPGR9mGtVGq5ya+cmvRPsp/el4E8kAAAAABWDfXsh+jmYO/CR0oxLlZHTlCfOyHlxfaXlLRciOy4m3GzFe1uBswuJ0TftVza17uyOvZl+LT8U2VFzPAWZVdPD46LjZXJwlF9Gv5rqn1QGKACgAAAAAAAAAAAAAAAAAAAAAHq7MZFZtLi6sJgF7VktG9OEIrjKcvJLVnlFltyOxH6O4X5XmEdMRfFPRrR1VPRxh5N8JP8AZXQDf8jyqvI8NXhcAtK64KMfF6c5Pzb1bfi2ZwBAAAAAACId+mwf51q/OWVR1uqj89Fc7K4/X06yj+Mf1UiXg+IFHT4Stvl3cPIbJY7JYf0actbIRX/QlJ+HSDb4eD4eBFJQAAAAAAAAAAAAAAAAAAAA23d1sRbtpie7r1jTBp3XfZX2Y+M30Xv6AbJuT2C/SDELG5pH+jUyTinyutjo1HTrFc30fBceOlkjEyrLq8pohh8vioV1xUYxXRLz6vq31bZlkAGFmuaV5TBTxjftSUIRjGUp2SerUIVxTcnom9EuSb5JnmfpDdWu3iMvxcYc218nslFeLqrulJ+kVJ+QGwA6MDjIY+uNuCkpwktYyjyf/HqtOjQA7wAAAAHC+mOIi4XxUoyTjKMkmmnwaafNFed526OzJ5SxWzEZWYfnKlaynT46LnKH4rrquJYkAUcBana/dXgNpW7Ow6LnxdtOi7T8Z16aS9eDfiRjmm4fFYbjgcTROPjYrK38Iqf8wIkBKOA3H43FP278LGPVqVsn8O7X8zedndxeEwDUs7tniH9hLuq/ek3J/vL0KIEyjJr87s7vKabLZeEIt6a9ZPlFeb4Ej5JuKx2MSlmtlWHTX0eNs16xjpH+IsFluW05VWqssqhVBcoVxUV66Lr5mWQQ5hNwGGil8sxd0n1cIQgvcn2tPiZFm4PBNfNYjEp+bqf4KCJbAED5ruAsgm8pxkZPpC2tw+NkXL/SR3tNsBj9mdZZlRLu1/XV+3Xp4uUfo/tJFvD41rzAo6C1G1G6jL9oG5qt0Wv+so0jq+esq9Oy/N6JvxI2zPcJiaOOXYqia/vI2Vv4RUwIgBKeC3G43ES0tvwsVq02pWyfDwTrX8zfdltyODypqzOZyxU1x7LXYr98E25e96PwKIj3e7usRtlYpJOvDJ+3fJcHpzjWn9KX4Lr0Ts7s/kdOzuHjhsqgoVx97k3zlJ9ZPxM+mmOHioURUYxWijFJJJckkuSOZAAAGv0x+U5va7+PcYWnuk/q/KJ3d7Neb7mqOv3X4s1PKpScsL3NWKrtsxb0xVmITpsjCc7Lq+776TfaqhZGMZVrTmtOyjdM5y6yVsMVlLiroRcHGeqhdW+Lrm4puLTWsZpNxevBqTT0TBbcYbM7FlWW4azv67FOHe2ditWVzViffQ7UtO0/scVqnwYHn7xdrMVsbmE6dna3KFsY4iekZSUbJ6wklouGqhGTXVzb6gkvKMkWFjKWYON11k3ZbY48HJqMdIRevZgoxhFR1fCPFttt/QP/2Q=="/>
          <p:cNvSpPr>
            <a:spLocks noChangeAspect="1" noChangeArrowheads="1"/>
          </p:cNvSpPr>
          <p:nvPr/>
        </p:nvSpPr>
        <p:spPr bwMode="auto">
          <a:xfrm>
            <a:off x="152400" y="-941388"/>
            <a:ext cx="20193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8" descr="data:image/jpeg;base64,/9j/4AAQSkZJRgABAQAAAQABAAD/2wCEAAkGBxQHDxUQBxQVFhUXFBYVFxQVFRUYGxYaFB8YFhcXFxQZHCgsHSAxHRgTIjEhKCkrLi4vGR8/ODUuNygtOisBCgoKDA0NDgwMDzcZHxkrKysrKysrKysrKysrKysrKysrKysrKysrKysrKysrKysrKysrKysrKysrKysrKysrK//AABEIAO4A1AMBIgACEQEDEQH/xAAcAAEAAgIDAQAAAAAAAAAAAAAABwgEBgIDBQH/xABEEAACAgADBQUDBwgJBQAAAAAAAQIDBAURBgchMUESE1FhcSKBkRQjMkJSYqEIFRZygpKisSRDVGNzo7LR8DM1wcLh/8QAFQEBAQAAAAAAAAAAAAAAAAAAAAH/xAAUEQEAAAAAAAAAAAAAAAAAAAAA/9oADAMBAAIRAxEAPwCcQAAAAAAAAAAAAAAAAAAPE2n2rwuy1feZ1bGGq9mHOc9PsVri+nHkurRpG9HevDZtywmQ9mzE8pTfGFHr9qf3eS6+BXjMsxtzW2V2Y2Sssk9ZTm9W/wDZeXJASvtRv2xGK1hs3VGmPJW26Ts9VD6MX5PtEc5ptfjs3beY4q+ev1e8ko/uRaS+B4gKLT7kLHZkOG7fR3L/ADbDfDTdz+DeByPCRnzlCVnutnKa/CSNyIAAAAAAAAAAAAAAAAAAAAAAAAAAAEYb594T2Zq+R5RL+k2x1c1/UwfDtfrvjp4aN+Gu+bTZ1Xs7g7cXjPo1wctPtPlGC83Jpe8p5nWaWZ1iLMTmD7Vlk3OT9eSS6JLRJdEkBhyk5tub1b4tvrqfACgZOWYKWZX10Yb6dlkK4+s2or8WYxLf5Pmy7x+MnmGJXzeH1hX52zXH92DfvnECwGXYOOXUV0Yf6NdcK4+kEor8EjIAIAAAAAAAAAAAAAAAAAAAAAAAAAAAg/8AKPz5xWHy+l8HrfYvHTWFSflr3j08o+BBhu2+XHPH55im3qoOFUV4KuMU1+9237zSSgAels/kd+0WIjhspg52S6LlFLnKUvqxWq4sDls3kVu0mKrwuWx1nN8+kY/WnJ9Elx/+lutmMir2bwleEwH0a46avnOT4ynLzb1Z4m7jYOrYrD6RanfNLvbtOf3IeEF8W+L6JbgQAAAAAAAAAAAAAAAAAAABHu2W93BbOOVWFfym5arsVNdmLXSdvFL0WrXVEP7Q74cyzdtYaxYeHH2aFo/LW16y19GvQC0E5qC1m0l4t6GP+cqeXe1/vx/3KYY7MLcwfax9tlj8bJym/jJsxQLwwmprWDTXijkUlwWYW5e+1gLbK341zlB/GLRueR73MzynRTuV8V9W+Kn/AJi0l/EBacERbO798Li9I59TOiX24fOw9WklJemkvUkrJtoMNnke1lF9Vq8ITTa/WjzXvQFU95EHXnONU/7Ta/c5Nr8Gjxcvy63Mp9jLqrLZfZrhKb+EUy4eJ2YwWKtd2KwmGnY3q7J0Vyk3y1cnHV9D0cPh4YWPZw0YxXhGKivggK8bJbkMVmLU9oZLDV9YJqdr8tFwj6ttrwJ02Z2Zw2y9Pc5NWoLnKXOU34zm+LfPyXTQzswzGrLIOzMba6oL61k4xXxbI32l334LLdY5PGeKny1WtdfDh9OS1fui0/ECUj43pzKwZ9vkzLNG1hbI4eHH2aYrXTzsnq9fNaGlZhnGIzP/ALjfbb/iWTn/AKmwLlyzGmHCdta9Zx/3O2nEQv40SjL9Vp/yKQnOq2VMlKluLXJptNejQF4AVJyPeTmWStfJsVZOP2Ln3sX5e3q0vRolXZLfpTjGq9p6+5lwXfV6yrb+9D6Uf4gJhB0YLF14+uNuCnGcJLWM4SUoteTR3gAAAAAAAxsxx9eWUzvx8lCuEXKUnySX/OXUDhm+aVZLRPEZpNV1wWspS/BJLm2+CS4t8iuW8bexftM5UZQ5UYXlonpZav7yS5L7i9+vTx95G3tu2uI1esMPBvuqdfd3lmnBza9yXBdW9NAAAoAAAAABzrsdTUqm01yaejXo0cABsmA29zLALTDY3EaeErHNL0U9dDvxO8jNMTFxsxtyT+w1B/vQSaNUAGRjcdZj5dvHWTsl9qyUpP4ybMcAAAAAAAAADZNjNtcVsfb28rnrBvWdMuMLOnFdH95ceHhwLMbC7b4fbOjvMA+zZHTvKJNdqtvr96L6SX4PVKoZ6OQZ1ds/iIYnKpuFkHwfRrrGS6xfVEF0gaxu/wBsqts8IrsP7NkWo3VdYS014eMXxaf/AJTNnAAAAV036bcvN8Q8uy6XzFEvnGnwttXT0jxX62vgiYN52036K5ZbfU9LZLuqf8SeujXolKX7JUiUnN6y4t8W31A+AAoAAAAAAAAAAAAAAAAAAAAAAAAEq7st0k9oVHF7QdqrDvRwrXCdy8fuQfjza5acGdm5bdys+ksfncdcPCTVdbXC6cebkusE+nVrTkmnYlLTkQYmVZXTk9UaMrrjXXHlCC0Xq/F+LfFmYAAAAFffyjc6+UYujBVv2aq3ZJfft4JP0jFP9sh42beVmH50zjGW/wB/KC9Kfmo/hBGslAAAAAAAAAAAAAAAAAAAAAAAAA9vY3Z+e1GOpwlGq7cvbkvqQjxnL91PTxei6niE7/k35H2a8Rj7VxlJUVvTko6Tsafg261+ywJky/BQy6mFGCio11xUIxXRRWiMgAgAAAAAKQ4m94mcrLeMpScm/OT1f8zqAKAAAAAAAAAAAAAAAAAAAAAAAABbDc9gfkGR4VdZwla/PvJSkvwcfgVPLh7vlplGB7P9ko/0R1INgAAAAAAABRwHbiaHhpyrt5xk4v1i9H/I6igAAAAAAAAAAAAAAAAAAAAAAAAW13TYxY7JMHKPSru361OVf/qVKLB/k5Zz8owd+Dm/aqtVkV9y1aaL0lGT/bIJgAAAAAAABT7eJgfzdm+Mqf8AaLJL0sfeR/CSNdJO/KDyv5Fm6uiuF9MJt+Moa1tfuxr+JGJQAAAAAAAAAAAAAAAAAAAAAAAANs3YbTformdV9z0ql81d+pPTj7pKMv2TUwBeKMlJax4p8U11PpEO4vb1ZlTHLM1n89WtKHJ/9WuP1POUV06xX3WS8QAAAAAETflF5P8AK8vqxda40W9mT8IXey/441/ErqXP2nyhZ9gr8JZ/W1Sgm+kmvZl7pdl+4ppiKZYacq704yjJxlF804vRp+9MDrABQAAAAAAAAAAAAAAAAAAAAAAAB24XESwk42YaTjOLUoyi2nFrimmuTLIbr96le0sY4XO3GvFJJJ8FC/zj4T8Y9engq1AC8YK17E75cVkSjTnSeJpXBNvS2C8p/WXlLj5on3ZXaKranCxxWWKahJtaWR7LTjwa6p8eGqbXB8eBB64AAFZN++zn5lzR30rSvFJ2rw7xaK1fFxl+2WbNL3tbLfpTllkKFrdV89V4uUU+1D3x7S9dPACqAAKAAAAAAAAAAAAAAAAAAAAAAAAAAAy8py6zNr68PglrOycYRXnJ6avTkurfRJlychyqGR4WrC4P6FUIwXnpzk/NvVvzZCv5PGyne2TzPGR9mGtVGq5ya+cmvRPsp/el4E8kAAAAABWDfXsh+jmYO/CR0oxLlZHTlCfOyHlxfaXlLRciOy4m3GzFe1uBswuJ0TftVza17uyOvZl+LT8U2VFzPAWZVdPD46LjZXJwlF9Gv5rqn1QGKACgAAAAAAAAAAAAAAAAAAAAAHq7MZFZtLi6sJgF7VktG9OEIrjKcvJLVnlFltyOxH6O4X5XmEdMRfFPRrR1VPRxh5N8JP8AZXQDf8jyqvI8NXhcAtK64KMfF6c5Pzb1bfi2ZwBAAAAAACId+mwf51q/OWVR1uqj89Fc7K4/X06yj+Mf1UiXg+IFHT4Stvl3cPIbJY7JYf0actbIRX/QlJ+HSDb4eD4eBFJQAAAAAAAAAAAAAAAAAAAA23d1sRbtpie7r1jTBp3XfZX2Y+M30Xv6AbJuT2C/SDELG5pH+jUyTinyutjo1HTrFc30fBceOlkjEyrLq8pohh8vioV1xUYxXRLz6vq31bZlkAGFmuaV5TBTxjftSUIRjGUp2SerUIVxTcnom9EuSb5JnmfpDdWu3iMvxcYc218nslFeLqrulJ+kVJ+QGwA6MDjIY+uNuCkpwktYyjyf/HqtOjQA7wAAAAHC+mOIi4XxUoyTjKMkmmnwaafNFed526OzJ5SxWzEZWYfnKlaynT46LnKH4rrquJYkAUcBana/dXgNpW7Ow6LnxdtOi7T8Z16aS9eDfiRjmm4fFYbjgcTROPjYrK38Iqf8wIkBKOA3H43FP278LGPVqVsn8O7X8zedndxeEwDUs7tniH9hLuq/ek3J/vL0KIEyjJr87s7vKabLZeEIt6a9ZPlFeb4Ej5JuKx2MSlmtlWHTX0eNs16xjpH+IsFluW05VWqssqhVBcoVxUV66Lr5mWQQ5hNwGGil8sxd0n1cIQgvcn2tPiZFm4PBNfNYjEp+bqf4KCJbAED5ruAsgm8pxkZPpC2tw+NkXL/SR3tNsBj9mdZZlRLu1/XV+3Xp4uUfo/tJFvD41rzAo6C1G1G6jL9oG5qt0Wv+so0jq+esq9Oy/N6JvxI2zPcJiaOOXYqia/vI2Vv4RUwIgBKeC3G43ES0tvwsVq02pWyfDwTrX8zfdltyODypqzOZyxU1x7LXYr98E25e96PwKIj3e7usRtlYpJOvDJ+3fJcHpzjWn9KX4Lr0Ts7s/kdOzuHjhsqgoVx97k3zlJ9ZPxM+mmOHioURUYxWijFJJJckkuSOZAAAGv0x+U5va7+PcYWnuk/q/KJ3d7Neb7mqOv3X4s1PKpScsL3NWKrtsxb0xVmITpsjCc7Lq+776TfaqhZGMZVrTmtOyjdM5y6yVsMVlLiroRcHGeqhdW+Lrm4puLTWsZpNxevBqTT0TBbcYbM7FlWW4azv67FOHe2ditWVzViffQ7UtO0/scVqnwYHn7xdrMVsbmE6dna3KFsY4iekZSUbJ6wklouGqhGTXVzb6gkvKMkWFjKWYON11k3ZbY48HJqMdIRevZgoxhFR1fCPFttt/QP/2Q=="/>
          <p:cNvSpPr>
            <a:spLocks noChangeAspect="1" noChangeArrowheads="1"/>
          </p:cNvSpPr>
          <p:nvPr/>
        </p:nvSpPr>
        <p:spPr bwMode="auto">
          <a:xfrm>
            <a:off x="304800" y="-788988"/>
            <a:ext cx="20193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6" name="Groupe 15"/>
          <p:cNvGrpSpPr/>
          <p:nvPr/>
        </p:nvGrpSpPr>
        <p:grpSpPr>
          <a:xfrm>
            <a:off x="0" y="4698630"/>
            <a:ext cx="2980334" cy="1892788"/>
            <a:chOff x="0" y="4698630"/>
            <a:chExt cx="2980334" cy="1892788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698630"/>
              <a:ext cx="2980334" cy="1892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4" name="Picture 10" descr="https://encrypted-tbn1.gstatic.com/images?q=tbn:ANd9GcTOBiQl2FHzJLq_KWoQf0nRVHT2X5xCbzPOQQpy4EpmayXWfHk-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2050" y="5060830"/>
              <a:ext cx="779585" cy="956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e 10"/>
          <p:cNvGrpSpPr/>
          <p:nvPr/>
        </p:nvGrpSpPr>
        <p:grpSpPr>
          <a:xfrm>
            <a:off x="5538541" y="4748342"/>
            <a:ext cx="2238140" cy="2133068"/>
            <a:chOff x="5538541" y="4748342"/>
            <a:chExt cx="2238140" cy="2133068"/>
          </a:xfrm>
        </p:grpSpPr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8541" y="4748342"/>
              <a:ext cx="2238140" cy="213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10" descr="https://encrypted-tbn1.gstatic.com/images?q=tbn:ANd9GcTOBiQl2FHzJLq_KWoQf0nRVHT2X5xCbzPOQQpy4EpmayXWfHk-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487" y="5238942"/>
              <a:ext cx="553838" cy="679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e 13"/>
          <p:cNvGrpSpPr/>
          <p:nvPr/>
        </p:nvGrpSpPr>
        <p:grpSpPr>
          <a:xfrm>
            <a:off x="2843808" y="4696401"/>
            <a:ext cx="3024336" cy="1489776"/>
            <a:chOff x="2843808" y="4696401"/>
            <a:chExt cx="3024336" cy="1489776"/>
          </a:xfrm>
        </p:grpSpPr>
        <p:sp>
          <p:nvSpPr>
            <p:cNvPr id="9" name="ZoneTexte 8"/>
            <p:cNvSpPr txBox="1"/>
            <p:nvPr/>
          </p:nvSpPr>
          <p:spPr>
            <a:xfrm>
              <a:off x="3304189" y="5816845"/>
              <a:ext cx="2175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>
                  <a:latin typeface="Times New Roman" pitchFamily="18" charset="0"/>
                  <a:cs typeface="Times New Roman" pitchFamily="18" charset="0"/>
                </a:rPr>
                <a:t>Supply</a:t>
              </a:r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 of </a:t>
              </a:r>
              <a:r>
                <a:rPr lang="fr-FR" dirty="0" err="1" smtClean="0">
                  <a:latin typeface="Times New Roman" pitchFamily="18" charset="0"/>
                  <a:cs typeface="Times New Roman" pitchFamily="18" charset="0"/>
                </a:rPr>
                <a:t>goods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7" name="Image 26" descr="51781-macbook-pro-13pouces-a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6160" y="4696401"/>
              <a:ext cx="1331640" cy="882211"/>
            </a:xfrm>
            <a:prstGeom prst="rect">
              <a:avLst/>
            </a:prstGeom>
          </p:spPr>
        </p:pic>
        <p:cxnSp>
          <p:nvCxnSpPr>
            <p:cNvPr id="8" name="Connecteur droit avec flèche 7"/>
            <p:cNvCxnSpPr/>
            <p:nvPr/>
          </p:nvCxnSpPr>
          <p:spPr>
            <a:xfrm>
              <a:off x="2843808" y="5645024"/>
              <a:ext cx="3024336" cy="0"/>
            </a:xfrm>
            <a:prstGeom prst="straightConnector1">
              <a:avLst/>
            </a:prstGeom>
            <a:ln w="38100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7572370" y="4714516"/>
            <a:ext cx="1544386" cy="172819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The VAT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paid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by the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purchaser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6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760640"/>
          </a:xfrm>
        </p:spPr>
        <p:txBody>
          <a:bodyPr>
            <a:norm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Exceptions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5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“Carousel fraud”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also known as the Missing Trader Intra-Community Fraud (MTIC Fraud). In such a scheme, fraudsters import goods VAT-free from other countries, then sell the goods to domestic buyers, charging them VAT. The sellers then disappear without remitting the tax to the tax authorities.</a:t>
            </a:r>
          </a:p>
          <a:p>
            <a:pPr marL="0" indent="0" algn="just">
              <a:buNone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01335" y="4834153"/>
            <a:ext cx="1445332" cy="1596218"/>
            <a:chOff x="101335" y="4535826"/>
            <a:chExt cx="1445332" cy="1596218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35" y="4535826"/>
              <a:ext cx="1445332" cy="1596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0"/>
            <p:cNvSpPr txBox="1"/>
            <p:nvPr/>
          </p:nvSpPr>
          <p:spPr>
            <a:xfrm>
              <a:off x="994168" y="5498020"/>
              <a:ext cx="271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498249" y="5005343"/>
            <a:ext cx="1951037" cy="1858963"/>
            <a:chOff x="3498249" y="4707016"/>
            <a:chExt cx="1951037" cy="1858963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8249" y="4707016"/>
              <a:ext cx="1951037" cy="1858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4180563" y="5260829"/>
              <a:ext cx="293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6999778" y="5026421"/>
            <a:ext cx="1951037" cy="1858963"/>
            <a:chOff x="6999778" y="4728094"/>
            <a:chExt cx="1951037" cy="1858963"/>
          </a:xfrm>
        </p:grpSpPr>
        <p:pic>
          <p:nvPicPr>
            <p:cNvPr id="3083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9778" y="4728094"/>
              <a:ext cx="1951037" cy="1858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7677847" y="5240885"/>
              <a:ext cx="380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7901416" y="4753544"/>
            <a:ext cx="1347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Deduction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of VAT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1910495" y="3571106"/>
            <a:ext cx="3460268" cy="1568072"/>
            <a:chOff x="1910495" y="3272779"/>
            <a:chExt cx="3460268" cy="1568072"/>
          </a:xfrm>
        </p:grpSpPr>
        <p:pic>
          <p:nvPicPr>
            <p:cNvPr id="3084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8126" y="3272779"/>
              <a:ext cx="2052637" cy="36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e 14"/>
            <p:cNvGrpSpPr/>
            <p:nvPr/>
          </p:nvGrpSpPr>
          <p:grpSpPr>
            <a:xfrm>
              <a:off x="1910495" y="3795323"/>
              <a:ext cx="2423941" cy="1045528"/>
              <a:chOff x="1910495" y="3795323"/>
              <a:chExt cx="2423941" cy="1045528"/>
            </a:xfrm>
          </p:grpSpPr>
          <p:cxnSp>
            <p:nvCxnSpPr>
              <p:cNvPr id="29" name="Connecteur droit avec flèche 28"/>
              <p:cNvCxnSpPr/>
              <p:nvPr/>
            </p:nvCxnSpPr>
            <p:spPr>
              <a:xfrm flipV="1">
                <a:off x="4334436" y="3795323"/>
                <a:ext cx="0" cy="798394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5" name="ZoneTexte 3084"/>
              <p:cNvSpPr txBox="1"/>
              <p:nvPr/>
            </p:nvSpPr>
            <p:spPr>
              <a:xfrm>
                <a:off x="1910495" y="4194520"/>
                <a:ext cx="23042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smtClean="0">
                    <a:latin typeface="Times New Roman" pitchFamily="18" charset="0"/>
                    <a:cs typeface="Times New Roman" pitchFamily="18" charset="0"/>
                  </a:rPr>
                  <a:t>Paiement of VAT to </a:t>
                </a:r>
                <a:r>
                  <a:rPr lang="fr-FR" dirty="0" err="1" smtClean="0">
                    <a:latin typeface="Times New Roman" pitchFamily="18" charset="0"/>
                    <a:cs typeface="Times New Roman" pitchFamily="18" charset="0"/>
                  </a:rPr>
                  <a:t>tax</a:t>
                </a:r>
                <a:r>
                  <a:rPr lang="fr-FR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dirty="0" err="1" smtClean="0">
                    <a:latin typeface="Times New Roman" pitchFamily="18" charset="0"/>
                    <a:cs typeface="Times New Roman" pitchFamily="18" charset="0"/>
                  </a:rPr>
                  <a:t>authorities</a:t>
                </a:r>
                <a:endParaRPr lang="fr-FR" dirty="0"/>
              </a:p>
            </p:txBody>
          </p:sp>
        </p:grpSp>
      </p:grpSp>
      <p:grpSp>
        <p:nvGrpSpPr>
          <p:cNvPr id="2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28" name="Rectangle 27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30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6" name="Groupe 15"/>
          <p:cNvGrpSpPr/>
          <p:nvPr/>
        </p:nvGrpSpPr>
        <p:grpSpPr>
          <a:xfrm>
            <a:off x="4788024" y="4707378"/>
            <a:ext cx="2687403" cy="534342"/>
            <a:chOff x="4788024" y="4409051"/>
            <a:chExt cx="2687403" cy="534342"/>
          </a:xfrm>
        </p:grpSpPr>
        <p:sp>
          <p:nvSpPr>
            <p:cNvPr id="3095" name="ZoneTexte 3094"/>
            <p:cNvSpPr txBox="1"/>
            <p:nvPr/>
          </p:nvSpPr>
          <p:spPr>
            <a:xfrm>
              <a:off x="4788024" y="4409051"/>
              <a:ext cx="2687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Paiement of VAT to A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2" name="Connecteur droit avec flèche 31"/>
            <p:cNvCxnSpPr/>
            <p:nvPr/>
          </p:nvCxnSpPr>
          <p:spPr>
            <a:xfrm>
              <a:off x="4986227" y="4943393"/>
              <a:ext cx="2193682" cy="0"/>
            </a:xfrm>
            <a:prstGeom prst="straightConnector1">
              <a:avLst/>
            </a:prstGeom>
            <a:ln w="38100">
              <a:solidFill>
                <a:srgbClr val="00206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AutoShape 2" descr="data:image/jpeg;base64,/9j/4AAQSkZJRgABAQAAAQABAAD/2wCEAAkGBhQSERQUExQWFRUWGBgYGBgYGRweHBwaIBgfHxobHBgYHSYhGx4kGRcaHy8hIycpLCwsGx4yNTAqNSYrLCkBCQoKDgwOGg8PGiolHx8sKSksLCksLCwpKSksLCkpLCksLCkpKSwsLCkpKSwsLCwpLCwsLCwpLCwpLCwpKSwsKf/AABEIAMIBAwMBIgACEQEDEQH/xAAbAAACAgMBAAAAAAAAAAAAAAAEBQMGAAIHAf/EAEIQAAIBAgQEBAMGAwcCBgMAAAECEQMhAAQSMQUiQVEGE2FxMoGRFCNCUqGxB8HwFTNicpLR4UOyJIKDk8LxFlNz/8QAGgEAAwEBAQEAAAAAAAAAAAAAAAECAwQFBv/EACoRAAICAQQBAwMEAwAAAAAAAAABAhEhAxIxQVEEE3EUImEyQlKRgaHB/9oADAMBAAIRAxEAPwDndQWw58KOlXLeXUqU6cFqR1mJkyDYXgMZPphVVXCnNJ5brUXowJm4kGduvtiUUw7J2cr1gjb9u+JatLmMA6TcekiYkYIrZRtDOxlgytKKNOl+Y3FhEhQtoNj2x7nqtECm1J2ZjOoMmkjaOpU9djiiRVxNnIBnYHUpPMIIEEbjf0x5QqoyLBbWJ1A3X0jrM/v88E1MkH3G/Uet/nfGUOFhOaT6iI9z64AJlD6VWb7bX39PRt/XGZvJll+EywmZkWB+EDad4xLlHLVOa4Ii425SB0OwG3piWlRpww1kgMTpCiLtsGDe+wwgKioxulUrsxEXt374bUKNJMw3mhvLuQoBJ7he4mNM9J9MTUuGoVUlGXVJEgwbdBvvgsBEak7knHmrDg0FkwoFzYxb0k4kp0007wb2Htt9Y/XAAkE9jjcUj+U/TDMsRjKaaiB3thgLlyznZScE5rgzpTSq8APdVvJXbXtGnUCszcg9BOGv2kJaPQdjG9+p9cC/ZgwDAs1oUE2BB+GOwOEBBmPEZ8tKYpKCkc8tP4rBZ0qDq6CTpW+H2SyPKrO5DESQDFyIO3oYv64raZYvWW0AtzR2FyP0xa8rTZ2MA23PS+2JlfRUTx6AWy7fpio56m1GqdJIvqX26fMG3yxZ6nFaa/E3SbCflb+rY8bh4zAYrT1aQBJ1bllAUR+I6pj09cTFtFOmVannIBvYgKR6CIkbNBCm/VRico1Z+UHSBaT03uT779z64suV8GwwIUmKQqXE85VSBAn/APZTPTc9sEZ7wvUWkh1JSL/3j1HhZLtABiLBRN+oPoL3EUUWpSgx1xutLbFw8P8AgoZikVDq1WpVRUcBoQBahZbwDOlTta3qMQUPCdJqrKtchEOhmZYYuvxqijoAQdRxQivLmqYg6NTX+LYbQY63mQceZnizvFkWBA0qBt7DDDxNwijQZPJqa1YG2pSykGDq0kxJkiQLYSRgAxnJ3M4ly76WUwGuOU7HtPzxHGGFElaUwWi5kSBtA9IEk/5h2wAQZnMnVBMiZb/EdyZ9/wCWNPtCGrMMEnaZIWdpMAmOuC6Vak4AA0vaxIAJ7aiY/bDVMjSpUQ1bKs/mGdWorpXsjA3NxOreRgArjPuemNAYGLLmuD5N6OulVqU30lhSeGJIHwzbqN59cV40LGeUjYHrf/bABA2MxJ9lbtPzH++MwAWaoMCCuq16GsAp5i6p7TG49DOGj0vuyeoaPqP+MJ+I5UuttxfGaKZc6PD2H2nLuCCeZZESlQa0I9NYaMUysMMPBHE3bNEOxZnBubmRzD9j9cb8fymivUXpq1L7MAf5x8sWSbU6XIr6wggQsEljMnbawH0xpUcho0lpEQdpv/LG+ScmlAMFT2+Yg9Lzjxqeqk97i89+oF/Y4AJUaZOg2G0gibGP0P0wMeIACEQCdzMz/wAY34WwWQTAIB+npiFyKZdTtNvY3H6EYYGxq6jLjQSJB2BAmbdSdrdcSqukGDY83Xp0BG5gkbDAvmIQpVmnqptpv0P64NNBkLGxUDl0zAneSfUm4wmAozk+Y2oyZ3PXsbbyLzgcOLnsRhlxWgakMAbjt1H/AAR9MKxw1/bAAwqUICn8wxoqxfTIG49MFUw3lqpIkdNUyNhtYEScYgF5YCDBBIn/AJ9cICemoChjpMnbt0gz39+gxpVYztInb2677YFqVkEEMC29ht9ce1c6jQTqJgdPW+GBPl6GuvTQOVLtAbTOkm23vH1xaKX8O3lia9SGEMAANViL8219oxUAycjM2lS8EA/eRElguwAjcm5I7E46pRr1CqErpD1CvMwLRpJBhRF47mJGIm6KSKP4j8L0svpVdRqPzLsRAYBgY2MGZP5Tg3wdmGpiuobVTQT6SSTIB+Ewm+/0xniqXzq2OlFKkiPi062H+llxLwi+TrELBjypH4jpAn61cK3QDXK1nDZcFjKZeJn0orH1GE3GKZqZSggvqYuB/re07CHw9zA01K7dEpD/ALnP/wAB+mE3iItRp5YAkEJ+nlop/nhfAEnhbMNSoalsQxYRvIWJn2Yj54VIlmeILOzd7lb9uhjDrg+XIys+5Ht0OA6ORmi7kiAW/RffscW7oSKLxe7kjYknYD9BYew2wKmW5S3T9zhzmsh5pTSpkgQo3JmLC5O3QHDVPB1U0xrp1AEUHQoAdgxs4FSGZQIJIW2oYqxFRpqxYBdybAdzbDOlwyvUVjQGpaZixux3aB+Iz+kRODOPZNMmqKUK1qiF5YzoBsBsOb4hfbeeyDL1GRwA5VSQGKswAB62EwAe2GASKFN6ZdgVfUEIERJBIIU3vBmJiOkjHvnGnC0S1RCBqRhINhqsDtPbsPkbxXLMiU6bU2phEU0zqsxa9SrcAjUE2Hw6VHS7HhedGW0061NZ1B1q7MuoCC0CWGgzpsbkdcACrKcXpNActSKggE849BDAiPfbBvD+G06tdAa1NlZofUYgQbwGme0EXicP81wuhVV2daNUnUyimNDHllVEEmSeWR8xihZnhjU41giZAnupgj64QFuzvgldbRmEi0ahJiOpWAce4pi26t8jj3DAtNU2I9RgOoMG1sB1cZItkHhShGYFVCNVJ1YCJBAM3HXaPrizZ5VzeZy6OVpu2tHKgAKqTDMIUC8kGTYjtik8N4q2VqOyqrEqyQwMXtMAi4mRi2tSp5mmzHytbUw50LIiBAvswBAN95xvGO4zbolzfDaOW1rTrpWkKdakEKbjSQhI6kzPXpGA8pkKn3jcrpDA6ZmxsYI/T3xLQ4elBdMuYZtUiLaNVhB/CuoWMxjcZkwYc6WQMpvBBkCBvMiIIxAwCjlQWjUQRNipEDvM+ov7YPfhwZiamkmLzPT0FvX54f8AhPga5rWdZUjTYJMrESCWjcwTHQd4xYR4IoDdqjFpBlwoOxNkA98OgOd1aFNV/AhM6TonoYMQTuOuG2a4lTzYWjlKNKlWE1HBkSEQStMfBpZmO8fDJjD3xX4UWnlDWpUyirIcoxD6eXYtOxv7asUzNV6qFmUUqTNy6nKyikmY76jBLelsJoLFXFBVoVWo1VCupBKjmiQDusjYjrgJsy5Ec0T2A/c4mdaY+KupM7U1L27yLTgjI5SlUDEM5IFhyrN7H0AG/wDUACpwx/5M40IPp8sFioonkVoaAxLdN7WkTttgrK5/nkogQN94Fpxy+jEnaZ9h64YCwUSfzH2GCaXCqjTCMY7/AOxw9zdNhTYAEtSaLWJRuZGja6mD6jG/C+KtRp6VcjUdcqJJBHUxIPz6YTsAXJ+FswwIFCdQgEg8t94sJiReRBxePC3BalEl64iICmQZtBn5AR88Vyhn2qk669ZVAgwxBPXpaNIwvGc1WjUQYGpifoDtjN/dgawFVsvUGbzbMJYswkGwLRpAPWFdRizcLypXLUabRLVkkb/DUk3j8tPFVytb+7cDYgleh5jEQZ2pj9MXmghAoSDyAs0Am/lsNyNpdjJ/KesYUrTropcA2bUtTzZvLHy5/wDSX+dTAHi9ULmTBRSVHclv9hhwlKV0wear5huosGDdW/Ii7xMnqCMVXxkS1UxuFURPUliY77D6jBViJsjxpkVqYUMDpvB6qAbHrbGrURLgJUYBakKXA1GQBcCFBUkxGBaGXErZYHldrHSgJ9yyz1tfrhzTTmbuFP74qUqBIpXHs89Ko1Oiz0kJ2R2EwbEkQTvt0xX6NRlYlXYNBFmIMdp3+WHPiltOYJtpmJ/+r7DAmT4LUzDaaFNqrdkBb6kbfPFkh+bzK062XL01rU1o0yE1ESYMkx11ybgzFwZxdaeZyPFBDACr2MLVH+Uizj0E/wCUYVZf+G9eqy+e6UQqIugfe1bKATFM6Vkybt1w/wAn4PyOXEsnmOBZqpDmf/5JCD5knCckh0VDxF4KrZdTUWoK9FQBDtDKBsBqMSBsB/pwhp5k7MC6Hvvf+cnFz8b5ylXamopzUT8ZiYOy6VEb3HUfPFY4hl9FJgRpcMFIO469bg7W/wB8CdiI8nmHoj7uoYmVIPMp9DuLWxmY4w4FEaRNAtDQbg9GnebyfXDfPV6eYyyPSo06XkFUYWmoWAWZAkxIJ2GDG8I0z8LkWj3M739OmG2CRWaAy7LLVHQknlFLWAJMDUXE2jpjMWH/APDB+f8ATGYVoKB6pwHVwbUGA3GINGKuMU+UHthjwLjyLSRHbmWQAQAANUg6o9SDOI69IMIOFz5FFIkwJxomQ0O87xlVeTUkagPu1MjpqXUoAIHrN98MOHeITlBTzTK1fzA4AdgCRaDB1EQQCD2PrhHwqgjWIVlZpGr3iZ9hOHTcNFemzNBWiqgC+xYgBAPafaMFioKr/wAZc4CRSo0qZ2uGc/RiB+mAqHjPieYLD7U9MDfykRPYDSFJJ7STbB1f+Hr+WWUTDBSiHoROqQYPbvjVPBmZOXqU1pEICs25mk/hJsYgGPY4NyChh4R4i60fMzeY841CWUFqjusHSQ8ghZgMIJ64g8UZDL5tkZGpLUWRzSuoaZAYsoAAP4r9cSpkJpZOgWqcqssLSAdWk2kmH732B9Me1+EeSabB6jh2t5tNVWI31I7Te0RtOOhQg6vsycmisZ7hrq/lMEFSkpJhlMmREMpIMBgLHYThdQydRGmCsXJUx9CMWarlj/asBaOln8vQGqGkGIIDSkMQpIItvh54r4WuXpjVSptrV1+5q1jDRALeZSOkgsCLidJGMJYdI1XBzU1D5jIQSBJEQCCRIPqJM4Z5WkFYAAkEypIveJJAJ2v+mN+HcKptUqPWdlCoNIVCxd9OwgQokC7d8S1q7rTBpsVewIQmT2i1iL7EWOEBvlc3rJiLyhsCQog/i6yLdr40alS1zrBItYt+wX+eBchkyHc6mmYupEzueaCLkzIwS2UVVLEuRBNlA29zbAA0pJTFIsWYkiRHY2uCZmF2MdML2zVMCyE2PRB09j1nElSsyUaDFKYWqjMJcmVBgalVuVhB956YLy3D0CeZWRdHRqb6unUG8zaBOFVMfJLT8tmSnTOmoDrk9h8Igb/l274tGe8QBKqEICKjCmAXEay5KloXlEEyfQXtitZLLN9tpl6dRaQUKCylSwUM5ntLNtiw5rh9HS7Byx8wOoAvTA6AA3i9ydziK8lMW5vxVUpOKPlqzUGKkhiZhChEFtoI23jCniPFPOqNUanJbcEQNrxE+/zwh4jmXFQu5bzHZ2YkyTLmCT1JAnEX9uOOx+WLoke5TOoCGqcpkX5jEesfyxYeGqatRqaDnZW0qeXaep7/AFOKOnEm5XVlDAyFBvINre+LJxDPOczVraQrOSeUkgdSASbMDPyvhSQbqRYuA/w9p1M5UqZkpVp0gPu5JU1GBjVMTpUTtEkb3w5zfFqdJNAgINlgU6fyp04n5k4qOR4kySEqFNYhiIuOxmfri2eGuBUvIbNVdDsQfLZvvNNyCYJgsTaO0dzjNO+RJi1OI1swIoU2dPzWp0R7sYBx6nhxnvVrEr1WgAqexr1Lf6QcFcU8TIu5mBY1IYj/AC0xyL9MBPQzWY52Hlp+fMEqP/KpufSAcNFBBzGWyy/dqqtMaqe5ERpNWoJmfygYQZ5hmjUquuhraRpWCq8upi7KbxuAx2t1w8HheiihswfOPetNOkb/AIaV6jbemE3iT7MF1UlNJlWZTlQxufJM7i0yOmNdOW12ROO5UVVKenMeU7rSozrIJAQkEEbdeW0b2xZKGepEACtSJY99v19sVWnxYkgVcujF+UMoEybCx9SD7jF6P8PUnSFptNuZBMehEdeuKnLcxrAK2cUEgOh9dWMwmqeGaRJhcvExs3S3Ro6YzEDpkFQWwJUXDE0CU1wdMlZ6SOmAagxBYM5tHrOE/FWuFGHLjCZRrr+1/pt+sYpEscZJAoUdrfS2GauPLVd9eokaRtspn1jAdMAWMQo6xJtFu564f1MrRDga4NNU0+WAysQCTqMi0xJE7nAgY9oeMnWmGqUhULS0h9HKo0QVCG8oYPvgtvGdNIJoDXqAKNUDKRYwLCTebgbYqFZZC/EIRVi8GCTt66jgrilNfLqEwHc02htxqLEkDtpET64W1BZYPDPAfPWqxCHTUbnYsCZRhAKmIBGq43jphXnOI04vSdX0nR95OltI07jYPrY9w0YV0qy6Y105tzaR+o+W+DuH5AZjmqEsfMRNUkwGDT7/AAjF8C5BeF5hhUNU1VFaW5nOrsLGRpYRZgbTthhx/itasmk+VWOnlZmYkTeUDsQDYWO/bDDIccqzpchkXk1kAkiCRIIJ+cYhqZypUimKGWM0g90AiZ/GBvyi56nfBdgJq+SpGHavUpCoeSfLNOCbAEssADTM9ZwLnqnlUUNOoHBIKkqAAYM/DUaSeU2jbDEcarlKIpqFVQaI0sdR1OpGpgAZ1ACb2nE1SqmYy3lsrK7VJ1lp+EAEERvJF+2I+5LgeBLRzqjL1GcKahEjuSZkgm+98RZOujqqtTQMdXP8PsZLQO23ywzNECnWJUFdIXltp5wASCN+U7d5wNkKdEm/mBxOjZljrqnmMKN/QYsQFxjIu1FW0hVpi5CKCZaeZ1En4ovNsJeaKSsTHxqJsJMkgdJ0fpi08U4ePKYBiTtzCOkiSCRO8SemFWT4Czq7s8MulQoEsAR8cD8I9JJvbuIQQmbqVKlGkXqoulS4LEkk3JhjvDQOkRix+H8s6GqtTWCylQSdtxsLHfvGE/C/DeazNeo1EoWB5DVmmHQAqzAFZFtMWHXti18P8LcTSspqZdGpgGdNZTJiBaQQJv8ALA2M5XxQlqh5i2mEBO8KI/kbYN4JmhTpuWo0qggk6xfoAA3T6Y6RmfD9fUZyRhZ5hTVpk6gSCzLY2t+uKM/hbM7HLV1LORHk1ICgfFMaY+c2wCIOF06QpvVfLyoOvWGPICwCKATvq6nBPmCuusOy8xMaSSI6wLbfzwRn/DOZTLLNGstNirPOnQAohLAyCZO/cdcT5nJZcUUeg6l2AarRZ7h1UGQoKmJEkGQbYAA8pUVjIJKyRtHXsdsNzxRwPLV2FMmWUbExE264r2TBWXYzr395MbdzI9JGHNKm1MyyleUONQjlIkG/Qg4xkqdojKOg5PgNHI0BUMee51M6gMxm+lC8hQB19z1GEHEvGEMfLEN+addT/wBxvh9ljFdzfiZmQU31OVBVRqOlRuIiDPzH0w64P/D+pVyzZqoxpvU5qdMaUXTIipUZtutheImZAF15NLEOb4nUqarNqOx+Im2xO46/TCX7RVMqqkTuSTJ9J/kIw2NQqzA7CRqFxIN8eo2slY6T/wA4pYEAZSsUWkwy9NqlGt5hMn7wdFJJIXSYiAJ6+t24X/FLKkxXSpl2A/EpYT6MgJ/QYqdagVNxINpHT3jGi0CD3wUgCamX4IST57XJP/W/2x5gHyfQYzDoBl4NzH3Lq0mKrrsG7G4Njc4fPkUJC6FYkx/doIsD+SD8RHyOF/A+DoGASq6s5clA50M4+OdS2XRH0jFo4NlKYqUyzqfLfzWkg6QV5dDLynlps0GYJm2EK8impw2jMNSpD4vipILgbSE7kfXFP4klM1mVUpIFO9OmqzaSOUCb6cXevQgoCWdwpLsYJLF2BJgWnQD2xRc5T+9qkbaj9WP8l0jCbHB7ma5PK62+IqCZMegJ+ZsMOMwipUGpjULAM7epuRY3wPwikdZtYACZ6sZ+E7khGHYb4tHDBRLO9VqgZoFgrcvqrCLehGGsFcsTLWMQJIKkaSxiCI2npuOxAxJRzOuurPUHmKAiM8jZdKjUNugk+84tqcNyl/v6Vvz0Fv0tLCf+cKeOcIpU2ptRei5Us0oFT4YjVzNN5I9sGBUK242RE6WMkEbwe8mxn0nG+VzVJa5qlZUrGmy82mzQthDN84w34N4OSoiMfKdyWN2qhviO/lgj29MFP4DpLIFPSzXaKz3vFtdPa+AKK7w9G1WUVCJuGvGg2tInrG9owUOF1ao10nRR5aUmDOASb6gARcSYxLTyo4dmi3ll0AAAa9ygkagADBabXjfAtau6NSXTS1MquCqlfjneG3jqI3OJV3XQ8G1DhmZQLCIyj/EP3BnpjTL5F6KjzJpy1WR/gYUjax7G+4xE+Z0707pqgKzCNQMgAzaTPXEWYc1gGHIikJBgkGJ+IKCRpMx6YoQwzXCiMu7VCwFRmpNBnSdZaVE9IPptgTIeHqQZGp1Gb4v+mxJ5TIBUm8SbDpg7K0X+8pVJYKKsE3AbQDYm4bSJv0xXEJDKdlBEiYOJin2N0P8AO5E+WA1vM8mosyJKgq0kiAdDT6nA+WyjGpyAGxiHQmxBWwPphjmHcheZgUpVQkEiDTusD2XC/LZ+spp1GYnmQjUJ5em/SDhrdX5DFjvw7mGOeRVYHy9XKZ1aCCWgRELf1v1xeeNZ96LU9IBDkgk9CFJH/acczoVguYp5ipLcxZwoFyGIgCQJHSY6Y6hm8tTzdBV1LcKwkK14tKnffbENNrI1SYop+J2JUFEOpNYhulvSIM2M98HcM435lRUK6dSFlMyDBEgH5i+Fjfw7AJ0VmAJuCW+E/Et2MSb/AKYlyPhCpSq06gqKShjqJpncQBAMdrWxhFTT5f8AouTjWKGnEuHiorowkMI+UdMcy4pl6GW86nXphgQGo1AiuySsaXMgxqX6Njr2YTY45j/Ezh1WrWpU0RSGQlSLEkHmDEm8WI98dCwzMo2WJcaS1KlTYsWYi+nUSdzCiCB0+eGPDlYj4lBpjYg63Y7EtPwhRAEDfEHD6XmZb4fvaBmD1X4hbvBYe4xJMMlRTYwDHY/Cfrb54p5FyqJMu9FTLDRECCSQxJu2oDlA7Qd8WPjHi1moilVcDRPSWcD4SQLRHXrM4qlRhSrhGA0VZamex/GgPQiZX0MdsS5bgyvUVS45tREkWgncdCQMNGeVg14dwOtmnq1aQiiD969ZwqzHLpMfGBA6gyJItgOqsMFfWlgEq8yhKkmNa9PZsdMpeKaNHJJRyq6aiiCoBOk7s8tZixuN7+wxzXj3FJqec5L6yBWptdiBtUDTGrpp9MBXAdlq9Sof7sEiVdxZCw7TfA+cDKwkWJgkXjA1DNmlVpvSYvQaiGe1tUHUPfWLHc6sOEp6kL8ipAKxqtMEyCBEG31wuGUCtwtXOoVDf3H6dMZiRvYbD9sZihDKnxSojgUkJbkmDsShiA0NBBaYEGB+LHmb4+yVGbylIsquahAYA6VIUnYhfhue/XCc51FqUWCuIAZiki8CBI0kgRtsJtifjvFqLEZdVYEMPhOpdMc0MDfv/RwEZG9LxM603dqVROZYPmHmksob4thUIBI7++KlRqFiTJ5yzG/SbT8oxLxPiC1ClOkz2Lggzp3AAFhyio2oAixBOPKELqMbCAMTLk1hhWMOEgeW7lwstY3BssDfvJj54Pq5tRp5hBgD57db2xFTySvQoJyxo5tTQSSxMwxgm8WjbBFPgjhaYC6VTSCwAbTqDGwJEnSGMyP1wxZRu1Cot2RlG14MnoBB3J2xsjuoulQEwINMzB3gEXMSIF8RtwjTT5WYqYJbyhACmAZksbgiARiVqdRmQIEqOaiqAKAQa5B5mIUCAb3wUgtnlCmC3ONA/NV+7Xf8zgDBWWoo/wDdsrQASFq0jv7P7Yi+zahoqhKwBPKHcXmPxEDlB/D0H1kPAqfMFpaCAxUmoGUhVJaNIOwUncDCpD3BTZR1Rnccml4JYmSwgTeB0E4UcXWp9opsia0WnR1Re4WSOl4PQ9cWbO5umuVVL61FKUK6ZupInpK3HfHuRqimgBDKH0lVpVmJ0tEFl1hVMAi43jGOjKUk9y7L1ErwVPMtLNpp1VkRcGdvc+8YzJZfTl3mTFWmxtsPLcE39sPstnKoktSflDAw4MgHopptJAN/3wLxFq9RfL0soLgEtpA1aGMSFWLbT36zjczPclxREp1CFDswHx7AhTJ0rEgx2G8Tjz+0q5VoeQBIW8EkgReeh+gwRxfJowy9Sj8D0ypI0rL6SSkb6hDEyOg74UcApu7FfMu0SSNh7A77X6YzguZVllSfRc85wItSlKR83y6TqFYTqe1UiYVlCkyCd+2EdTwu4AH2dv8A2zbt8FbF44EZ+zvpHNSYFjfYg8ttySZE7D0w/Knuv0xKk4iZybNcAzDBT5UIzzp1NqXV0upiD1viHPcNqUqgmqAGItURTE9SdG3ckgXx14qey41KH8o+uIUpXkba8HH8nmK9Ny1POJoBZmpIQsimQG0w50lulj3AOD8xxfiHnMlPMppk6VY62ACzBYMJ230jHTnoAi6A+lj+4wJU4VSO9Ff9K/7Yr3BHN6fiLiqxqej/AOa0xv8AhOI+I8dqNkUNXUa619RaSVUAcoVm6MGPS2Oj5vgtCoAKlEMBtqUHAtTwtlSunyhpkHTzaZ76Ziflhe55Q68HIuGZeuKxzHkstCqWXWLrOqVvvZpWf8Qx7mqa0i4b4PiH+VpsAOxBH0x1TinBk8nywraByqlPfSYm3UAQY9J6Y55x/K1eb4SEk7GbehE7QdiPXGsJ7hNUV/iDpU4bVotoFfLutVXcv5r6jyqigQsIYPqBMYG4DxYZheZtNVPjjqOjiB33tY364aLnmp1aeYCgvOmpp2KsY5VO0DuSSZM4TeNeCvkcxSzVABaNYa6ZAhJga1AtykGfYntiyZRtBubq1SXUwi6ua8KW7k9Sf6GFVepoJVRqIJBJv9B1+f0w3pZ7z6CupJpyQVJnQ/VT+47j54G/sbzDCAz6f1bBfRju8its41Fi/ljyqo1FALC8FkHS4Mj/AIw54eKhzL/ZAaiV3JpIJYkXIkf4VkE+mDcv4HlAauYWmWBK6hywDeWkH1kWE4rvC8y2UrIxqNTpM5h0nlOxZWEQCDf06YoqGopOkWNPNa+rvbSbX2jHmD143mKQ8taYqKvwvqY6huDIgGx3xmIs32inII9ctpQAIAzAnngLJ0rPMBEEgHp3xpQ4M/2g1GIKzKmVg6oCwZM7gfXDGnQp6HqUGVtAKsyNVkayAlqiqRsxkfPphdkwF1sp0yoDGYm8mT2kT8pxSsli6lknp1W1iGBkiQek9CR+MfTDXhmT8yFmNTAG49+u3vhaGhm0xpZQbDuzH5WK4ZcEzqiqhckKgYmATJgxYfztieyn+kY52oGzJn4QNICwo0rJ6SJsTJnphi7Dy1AaQULsswNV1WQOsN1wPwnMq9RFKI1MNqPKA7xLQWJFiBcWFoxtQzSh4ZC6tIuSpIBmFYST0uOm2GQR1MksHmE3N+ttsNP7P8s0mWV5abtzkSzHcbBGiOYkbYGapldRXy3HYmo07xYH3nbpgipnSxeolOowBpKjBQdNtAU8whmYAwJBJ3GGABxgSqBSVksZ69Lahcj59cD8I4fqqqjEsratR1Gw0nBeb4nQpHRmaNRmBgSxQrJuGVW32EdPXBmVakF82hScFZBLVlPxAr8BE9Zt29cAAmXSEbWpkpIgAwZHW5iBY77YW+Isqy5h1SRThBEx+AE33uSThnw+pNKoxtYrbrJF7G922jpjbN8IetWaqjKVOkAFoNkANj6g4AFWTyOnmLGegnYReCd9sTCmtRKoYuRAiDzRrG3rhk/Cc2V21A2syn979MC0+H1aWsspXklTIBJDrZTO/tfDAIyWepinl8sA6hKxYMzAmajwAQQN/MAJ9rYA8OkCsADDbbkmxEj6A4mZpqFgNQ1IxBLSIVJEzMgoZ/3wOSFzNVQpjXVAIU7c0QY2264eyVcC3LydZ8L0EehSdolHqaRIgEEoLd9I/XD4qekHHH+JV5eBpXqZMXP9C+Bq1SoSNDKABBhwAb7yTBPeOwtjJ6bHZ2jS3YY8g/l/XHHV4lmEB1O8WCnzbTN7A3th3k/EdZaJZ5IuobzSWLQYIFxAgbm+MpxaWFZSSfJ0dR6RiMj0bCjhJNSkjNUrSRN3vfvaJHpgs0m6Vqo/0H90w/bbQgrV6nHmr1/TEAFQH++Y+hRP3AxDmjmI+7emWkQrpbcAyysOknbE+2xhNSlqtvqGk+gO+Of8ey+lwSapQsaRDjd02Yn8epD8SxMQdsXdc7Pw1UvETTYTqJCbN1KsfaDthTxmh9roVE10w8qaBEnVK60JWJBIV+W9r9cVGDTyFnMPsMOaEKNRARy1tJbou/Ktup22xtU4K3EMjVQuq1crzAu7lnUA6USmbAH83ci3XEviOkWoq4nSrDVuJGx+EkCJErqJsdQWwwvoZ00qqVt4I1g3kdZ3O39WxvQIo3Ds22WqkEEqbOo6gdR6i/6jri/cNzJcIsq1OzKNg3USQJbtf2wL4z4BTWrVzWVqiotI06pARgDqEuFJsR1PuRuMKzkmoqkPGWrnkcT92xPwttAYX3tv3xLeaM56dqyw8c421dytRlp01BgXA29e5ET1tHTFRqcRJR0UKEbfUJPy+mNK3mVa7qUgqYIiAsQJaWIBtMzczvhhl8rSp87xVa9j8IPsN/8AjFcERiocAeRrZ1KYWi9YUxOkDaJ6T64zDZeLVjcTHSWUH6HbHmJ3o1+7wFcJQrlSyxqarY9tKkfuxxPSzxFNw4QnmghQougUAqkK0HqwO5xuuhMvl1d2pyuosq6jzEmdNpt69sD5dA7imCGosyqarE04LU2PNAOmCD0O2G2h5AOF1VeQVuTIbaF237AdPTEvF8k1DQ8HRVUG/rJExtI7+uLXwrwtVqamQgrT0os1CQQ6kggmiNj0wr4jxSolRkqCo3laqYujDlYjll1McuBCsX8DDu1QCVCqCCItB6E9SDEe+LfwXOeVm6VSki1fKS4DaQWKw5DEbhni+K63EhUYL5dQGo2hAESNTACIFbr0J2n0xrleP01cKwOyaR5RBmbxpqEaWM23EC+GKy7eJuK1M15XmUPJpo6hmZ1YDXUUEloAEKrYXZtvK1FHCq1appgyqiG07bwGB+QxXsx4kQvCkK0GPu64Kki++ueWR7Y24lxCmpZWfyy0OPMNXqNxFDdjN5wmxmcXy6NmdBEkmks9dRCSSTe5M4M43k6aL93yfeVRaZ0ioQJJN4AAthdU8QUb6a1JakiC1UyII/MoM2wt4vnGrIqrmMudMi1amCQSSbk9ycJgMsvm0pHzGkBQZOkGBEH4gR164PHGwAtVVHll15jTpiW0k6AVUiCoJjrvGK3w561NAnIQJlUq5ch/cs+ofLBubc/2fDcjjM+YVkRHlaRpKkg8x23wUMs2S4pSFEEKpYA/EgI5WJA1AAxp0gyepxpxLOU3pgISzsRIiAsrcKAdgwge+KvwTxAvlvTc6ZoZpVPQvUCaQe1032vhpwl6i6jUQj4Atpk6xtHpJ9sOgCUpIoYDUBqJvY3E3j3xuWWTzEfP1/oYlqlFZ11CxvtvEe3ScaNXUk8wn5Y+m9Lraa0oxclx5Pn9bRm5t06s9pDs0+59N/rGNGX1t2gYnyjU9XMRHWI/rpiOqF1H4Tf+v3x1e5Buk1/Zm4TS4f8ARoVO8gn1H9dMaJRZqyKmm97wBEwZnffGxpr2HyJ/rpgHOZvTWpUympagKm8Gw6E7GAfrji9dGD0XVXg6/RuS1Kzn5Oh5PxCKdNeVgiqAWPVo6ASYgEycaDx7SG4INrW2774pfEeK06epoFMHUFlS0AqdKSGsSVPMRAvOIODcQFUlVIMLPyG9usTjyPSw0ZWtV14PQ13rLOmsHQB47ok7t6WFz23wTR8aZcMA7WmGi4Fu43+WKDXdFP4ehkEH2uMD+ZTP5fpju+k9O3iar5OT6nWSzB38HWqXizJMP7xBFhKkTAi0jaCR9cE/bsvCPTeldliCLlgFWwvMQOlsch8kSBpuBIEdN7Ae+Imb8Sn4SIibEXDSDG/fHN6n02lpR3Qlf+To0Naeo2pRosPHOGkZisrLIaWGr8h/AsknSL22GKnkfDwJZ2qPUu6KNiADBEdDaOnfD3init83UQ1aYRlVhqQsCVMa139JwPlappMPLWn96wnWS2kgSxVCIYlBu5IlRY485nYhPWfMgtRUvUUoyrTKBlKGZIaxESQSDAjEOR4bXo5byK6NoaQAwBWon4SpMjUNuh5RE4a+IMizTXSpVZ1gq1R50r0CwFAAN+UDriv8N8a1UYrWbUpOlw4LiPZt47W9MZSjuVJlp7XbBxk6pQI2vStle3Om1xN3QDT7dR1V57Mr5hSgGIGztZhbmgKYA3vO2L3UfKZufKY0mmYe4a3Vlut/f+WEWa8JmjUVqiMATPo3WVZRD7dL+gwQ3fvJlKKf2orQ4bVN4Y/XGYetxCDAUW9D/PGYf3+ET7kfyNPEIIdVgwqKBboFGABSC1FjTqVHli0QxUwII6oyHeDH1br4rqUmZEo0ILG512liTHP2bT7AYA45UFWszGx1BUUTG4JABJIHPsDbGodFrqeNzkT5NOhTqghH1AtT5oiNOj0mbYrnExVqNrFORVLOSNRCEuSQWFgATuegx7xU1FrJp01gBRJkk6W1ayqkxEgoDMj4hIi3VOEVCvDUckiaFeqRM/FrfcWMTvgF0c0zdBUzOVAILGsDqF5ATp0aagqQR+XCOtlgtRVcEOppCCCCLLuvT2xYct4nRAKdSlVqMQEJasY3Pw25J1RPTGj06FSqHq1WWoxpyApNOSPx1FA0xYGFtffCslIRoo+0WOli4AMxFhedhhtxrJzmXZSjLKgaXViAFEBo6/XrjwZfKmqCz1A58vl/6cmmCZqRqF+mk9r4r/FKrCmGkhxUpmdoOhh12GFLOA3bZIC4klJa1TXR8xiRBLsALL0QibevX0wBlslTLDUCFvMdo6aiJ+Zx4/Ugjp2BO94+W/qO+JMrRLMAAb/72ifW2H0Ju2H0OGUZqVkphqVBFcrVIGtpVdHKZOpjMAzE4UcOy5ZiQoBJNhsL7XvA9cOc2ih6ayNKnpOnV+Jrb7QD2HriOrVWkQaZNzG3xWkme84aLR5SRgboSCDpPr0P1wZSpO1RSHYHy1LancIoChZ0IwLFmFhI+eC+HZqcvo0jlFj16n98R5HNOrB0gVdLBCVR9oJXS4IFjZjJmwnCtWVTSIM7VzjUqbvmisDQgWVBUE6QAkAxzEs0n12xtxKnmstSouc8Xao2k0hOpYEnUW6iR062xCziohZ2B0s5enOk3AJcAjSJIgx2FsLs+hFSmTHmMDUKgfCunkkdyo1R0XTO+Bp4piUiU8dzJv5x+aof/jiwUc3UqqlPLsGqNpLPUCi4U61AURpNiAAWtv0xU22w54AarH7pb25ux6HClhWXFW6LxlOCtYu+99oVY35vfvih8R4pW8xlK066qSVcK1wdmBV7THfocWzjXC1ic2zOQnwhjpLxdghOkS3YAR67i+HuH0hSplVYsAuosCFBO4B3MHsOu+8RBt9jnSwV6t4uzP46KmABJDiwiBc3EDEuV8W10aVyqq8RKjSYI/y9sW3hWQpPmW1ieQsrEm7SsrcnTAaRpM2N8KOO5QVs5GUBqAqmoJcBxYiRbYA798a0ZkNbxhmay6alCqwkGA3WPVPXAo4w8wMrX2mAZMe2jbF2yPgfy1Vs7WWiOlNb1G9IH8sNeHjLaKgp0glOm9PWxk1NBsz2iADvc7bYAOeDO1Wj/wANmhAEEU9uouAMErnnXmajm1DLf/w9isxbmHVN43GLlRRVLKSfiidUhjMAl77gTIG2PM3XUUizoWAgxcLFyGMEsSATaR88JugSKlTzGqqoUVkMj+9olVEWJLTAtbDiuIOk7ghlMkQdxCnm6aZIAIOCeGcRSvSVlBCG03m1phjIB3tA2O+D8hw96o5aeorqBYqAiMBM6yAATaQq3mC+GBHkeKM9lQ0geXSCGZlK82qqYZTfamqgdS045n4h4W1Oq6lTqW07ahH3bkXmUj5g+uO28L4CoEMPMaTIUwtmFi9pgAm1jiq/xY4FUptSraUFNppnSsQZlCTEnci56mMShnI6OYYbEg4myOdreaPLZ2qPaJnV6EGQR7iMHZjLqTBEETM4k8H+IUy2a1+WrEjSAy6liZYEdCQBzDaMUKy0UuDAgGpdyObSSBPpJJxmB6+aqZhmq0qNTQxOkIh0gAxAhukR8sZgoVI0bglXWKjKQmudR2I9DsRt9RiZ+D1SRUNP7vzCwq6rARtvpiwM4PfxZUbLnUiCAywAIJLJ/hkDSXFjYkHpiKn4uzDoxJQLJBVUXZl5rx6nr19MGQbIk0w3ONesQlpiQCZnextHTAWZ4lXJ8sVaopzGkVGCafy6ZiL7Ybtx3K6CPJbWQ0VRoD7cpO4N4kWw34bmsnUFMsAtUmAzKocQrRNTTpAmdyNxhX+BvBVMwBq3E6hbttfE9aqvw6wGJHKe09x1jFioVsmHSmQr1JRfN1ICOVQT5ija5M9IjE+VzWSQimzU3qA0hr1HUTpAlagQWudiAvLtg3fgRVvtCqwAcB9QhTPp1HXEXiNNVeoaw1+Y2swWW6syb77qf0OLUeJ5SnFIMjkeXzuTrkCPjCGJDA78t/y4UZlaFaqBXrgsABCNb4dXxinEl2JttMdMDtmeonijn3FMsErVEWQqsYBM26X62ww4Bw96jAg80inT1GACbkyfyrJH+Ig9Ma8cyR+2VKalXOpQCp5TyLcHt1n3wbmMwlOl92ushYDEnTp3kqReSS0T0E2jCCKtmmeo0zqAGiIVNJkgiLtvNt43M27B55wKSKVUyZNT8Q7AQYFt5npthx4ky6UgIDE6hAvEQpckn4idUW2A9MBZrKr9nZ6hBLAaQNkEz9f2w0UsEvBqQ0svYR9CRgbJpqq0k1FNT6df5ZET9cGcIeC/u3/ccC55EWosyAPLYgqQT0aB2JBvscR2dDeCLL8J0VXD6X8skBRzLUbVC7bpPMe4EdbAGm/2mu7zUfQxdo2LQsn5sB7kYvfA8v8AaftHlUQVVWdqjCyEGaaIqkXYwtxYSZtil1nNTMZtmCBgVWFkCzAcsWPwdfU4uN9mERfUTDunnKmWqKKcU/u6ROltQJKA6p6EyCV6GRgD7PPXGFIO84Hk0TobcT4i9Vpdp/8ArDPIgtSInYBSPcf8YrjG+LLw1QHYDZ0H1W/7FsKKpYCTs9quXNNNGqmGQsdUdIZbd5I9jtIxZKHHng08nSTKUxbWwmoR3vH8sLsuyrpb4VOvUJjmMQfqrf68RcErq1enTZ9LS66yJFydBY3ibCSIBi18USRPmXR2LPUZiZZmY3A3tsDh1WZaQ1Ikl55iSAO3KCQQRtsN5GIvEfBwKphuVJBKlZYACNhym97bg4N4bwupmaOiiAdKgjUwhdwupon8JWY/CcACfMZhn+IlhMx0PyHpOLBw6j9o5FdQwGol5PKWVZCyBMEH5ASJw04f/D6mkHMMa7/kErSB7EDme/UmLG2IuOZFMrm6FRKaeWzA2UAKVA5BA5ZW8CxKjAAw4L4ZRSGGqqx0y72UHmuqdrjlP1xY04GukB4gfhAhRIAYaRaJE3nfCPi/8R8vRBFPnjdjyoPdj/LFFzXjrMZ/WKL6wttCSonSWJgS7KADLRFwOuFQHRuJeKMtl7L97UGyrFu5k2WxvGObeMv4jiuj02Ksu4p04O3dzafYk72xR+J5+s1nMA3Cj4SO9viHqScF5DwzUqBXqA0qZ/Fp1GO+hTMYZNgL5d6roQCTWgr/AIiR0PXb9DjU+GnQswQyoMgi/wAhuflgrjPh+rSNAUWL0WbTSJMc7mWhZiJEyva+L9TyGpQWYcoCkmZOlRzkn5Y6vTaHuO28Ix1dXZhcsr3AvH9Khl6dI0CSggkVIBMm8FbE7n1nGYizGUVmJK07/mF/njMb/Sw/kHvS/iB5imRlxaJN/qf9saqhXL3Eamn5WxqPHOYEkim2oglWUlbGRy6osbi1pMbxgzjnFTWo0WIIbSuoA8uqLlF/AIi3pjzzcU68NqLkUfmvT/NhPSWcO6CTTVbTKnpOzbdfxYCNTg9oov3fKCS6nYEwHM26iO+I2QAGwkvaQOjrta9unriTL5eo9ZKflnUhjSBzAAySR6TjHylVqioKZ+OQIvzX+kAn5YCuyNkUCpIE6oE9OUERbe2N6NQKzkxGoDa116W3tjfOcNr6ivlNDFXHKbyAAZja2Pc5wnMazFJmBImFJup03Kg6bmNxgGLc1kZrsZANQBQSRy0wAKjX9wo2tqxNw7huhBUzIJRS5p0pINTS51O5F0oqRc7sRpHoHxh3p5gEGGCpaxG5sdwbgW2OGmarU6S+YjJVIKhlLSdQYy1SPjMC34R6mMTdCqgPj+UfzadMKSSAygXnXcaQfhH+Hp3xHxFwtM0ajBVCMo0wdVRlJFwD1VQfbHnA3Jr0iwLoCZS3wBpae4+L9cacW4MQiGwYHlCgkz1JPSNo9sSvySlbssf8P+Bq4qZisOXUVRPz1I1RqNgAtyTgnxdxKnmKcuo8qhZB+JmLSqBwAQg2E3iTvtWOGZmtRgsgq09QdqTfiIGmQw2MRbYwMG5/NLWpOKSwCS2nqGBEiPQD6TgxeDaTaRE/iSWKpSFGgW1tSRmgvBAYly0EAgWEWHXFWyLBmqtG7t+9sO8zQ1u3lKQoC2MA7ATv1IJwvy3CqlGnDgSWJkGd464dmWnfZpUXEKfEMGnLltr+gxG2QIa9j2i+GjQwCSPXHQuG+C2Kq7/dLZg9QwY/w0xc79YF8UGmkGf3xbF8ZVFqI9QrWQgalKXpkSJgyrwL7E3tgY0i057g1I5N/s7OTTLM1Rk1K40MCAANLC52kghTMQcQ+FvDYzCsAdKqql223kbL6AntbCfxD4qrNBp59tJgGmpA0juNCgx6HbFazuV0LbMeYCIIDNt6yb74Ao67kuDZPKKBVq06rrJmqyKoPWEJjc/inc9sCr4j4dQrPVGYp63sRTlh7coI+IT8veeZeHqCglxTp1YgGmwGqNyyk2B/e8xi7ZFqDoGpqsbEBQCp/Ky9D6YTdBQz4h/EukIWgjOxsC6lVtvA3MG14xVM/wCM6mZOlmIkcoAsWuIC/OL/AMsG8V4EKpLiQxEG9m946+uKdmmOXqQVIMzMD9rggjFJpiaDHyFBvvcxUdmWTpj4RqCgBSwAJM7XiDgAJTyzVsxSYwUNPQQAQGUX1AgkE2kDve2Nq+ZuWWIPbaO1+npgJswraQbwZAG4PpY9QLRh2FHjcQqfDUB2A0PtYQI6qQBEi9uuGPDuMVqYIy7za1OpBZOspNmv2+a4j4pmiaUOoZjGhiNJHfUp9J2sbHpfzheRWijvWZlrwr0RpBDTEfFYiCTPtgJaPPDlVaubLVahNdZZFYfE7TqI6FgJ5fWRti70M2WVlDAp8TQR0MX73MD1OKLxfh6hVZxUU8op1QDqYj4mmRIBj/FfEtLxE3KM2DVXZMzR+K/512fbYw3vi46koqkyHBXbDczk1LkmoQe2mf1GMxDR8VUwIXMBVBMBqRnfc2O+/wA8e4VlWyvnY4ccTP3dP2xmMxI+0DZfbD2mYp04tLgH2hTH1vjMZgI1OC8ZioTkhJJ5H39Ft+w+mCOEoDSKkAry8p22PTbfGYzHI/0v5/6arl/BJwHLL9kpDSsNQUtYXPmASe9rXwLw6iootAAtV2HavA/S2PcZg1OJfKNIcx+Ci+KRpztcLyiVEC1izyLdD1xDXoKKeQAUAMzFhAhjrAk9zFr4zGY6OjAnzaBSNIAt0t3xlJcZjMcj5O39qMcYAKjtsKkf6Tj3GY00+SJ8C/hjHWL/AIjhvmRyn2xmMxo+TMV5FiGkGDB29sFVfhB6zv1xmMxqiQisoZUJEksLm53wFmEAm3fGYzCABxtQxmMwxjWh+bqFWD1FwLH2w5Qxm6UW1K4aPxQLT3j1xmMwmHZaE3Htiv8AjagvkatIkMADAmIMicZjMZrkGUzhFFXeGUMOxE/vixGiqkhQAOwEftjMZjUkTZ1eaet/3wBUpjzhYW0xbawxmMwAzbimYY+SpZiopyASYBLGSB0mBiDhzffgdGBkdD7jrjMZhksS8QUea9upx5jMZgA/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5089246" y="5361636"/>
            <a:ext cx="2147050" cy="1182118"/>
            <a:chOff x="5089246" y="5063309"/>
            <a:chExt cx="2147050" cy="1182118"/>
          </a:xfrm>
        </p:grpSpPr>
        <p:sp>
          <p:nvSpPr>
            <p:cNvPr id="3105" name="ZoneTexte 3104"/>
            <p:cNvSpPr txBox="1"/>
            <p:nvPr/>
          </p:nvSpPr>
          <p:spPr>
            <a:xfrm>
              <a:off x="5148064" y="5876095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Sale </a:t>
              </a:r>
              <a:r>
                <a:rPr lang="fr-FR" dirty="0" err="1" smtClean="0">
                  <a:latin typeface="Times New Roman" pitchFamily="18" charset="0"/>
                  <a:cs typeface="Times New Roman" pitchFamily="18" charset="0"/>
                </a:rPr>
                <a:t>with</a:t>
              </a:r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 VAT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4" name="Image 33" descr="51781-macbook-pro-13pouces-a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5679" y="5063309"/>
              <a:ext cx="1072559" cy="710570"/>
            </a:xfrm>
            <a:prstGeom prst="rect">
              <a:avLst/>
            </a:prstGeom>
          </p:spPr>
        </p:pic>
        <p:cxnSp>
          <p:nvCxnSpPr>
            <p:cNvPr id="6" name="Connecteur droit avec flèche 5"/>
            <p:cNvCxnSpPr/>
            <p:nvPr/>
          </p:nvCxnSpPr>
          <p:spPr>
            <a:xfrm flipV="1">
              <a:off x="5089246" y="5791222"/>
              <a:ext cx="2105951" cy="1"/>
            </a:xfrm>
            <a:prstGeom prst="straightConnector1">
              <a:avLst/>
            </a:prstGeom>
            <a:ln w="38100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8"/>
          <p:cNvGrpSpPr/>
          <p:nvPr/>
        </p:nvGrpSpPr>
        <p:grpSpPr>
          <a:xfrm>
            <a:off x="1613414" y="5272044"/>
            <a:ext cx="2193682" cy="1267775"/>
            <a:chOff x="1546667" y="4978650"/>
            <a:chExt cx="2193682" cy="1267775"/>
          </a:xfrm>
        </p:grpSpPr>
        <p:sp>
          <p:nvSpPr>
            <p:cNvPr id="14" name="ZoneTexte 13"/>
            <p:cNvSpPr txBox="1"/>
            <p:nvPr/>
          </p:nvSpPr>
          <p:spPr>
            <a:xfrm>
              <a:off x="1624933" y="5877093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Sale VAT free</a:t>
              </a:r>
              <a:endParaRPr lang="fr-FR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6" name="Image 35" descr="51781-macbook-pro-13pouces-a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9572" y="4978650"/>
              <a:ext cx="1072559" cy="710570"/>
            </a:xfrm>
            <a:prstGeom prst="rect">
              <a:avLst/>
            </a:prstGeom>
          </p:spPr>
        </p:pic>
        <p:cxnSp>
          <p:nvCxnSpPr>
            <p:cNvPr id="4" name="Connecteur droit avec flèche 3"/>
            <p:cNvCxnSpPr/>
            <p:nvPr/>
          </p:nvCxnSpPr>
          <p:spPr>
            <a:xfrm>
              <a:off x="1546667" y="5773879"/>
              <a:ext cx="2193682" cy="0"/>
            </a:xfrm>
            <a:prstGeom prst="straightConnector1">
              <a:avLst/>
            </a:prstGeom>
            <a:ln w="38100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/>
          <p:cNvGrpSpPr/>
          <p:nvPr/>
        </p:nvGrpSpPr>
        <p:grpSpPr>
          <a:xfrm>
            <a:off x="3902388" y="4093650"/>
            <a:ext cx="864096" cy="399197"/>
            <a:chOff x="3923928" y="3795323"/>
            <a:chExt cx="864096" cy="399197"/>
          </a:xfrm>
        </p:grpSpPr>
        <p:cxnSp>
          <p:nvCxnSpPr>
            <p:cNvPr id="19" name="Connecteur droit 18"/>
            <p:cNvCxnSpPr/>
            <p:nvPr/>
          </p:nvCxnSpPr>
          <p:spPr>
            <a:xfrm flipV="1">
              <a:off x="3923928" y="3795323"/>
              <a:ext cx="864096" cy="3991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3923928" y="3795323"/>
              <a:ext cx="864096" cy="3991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itre 3"/>
          <p:cNvSpPr txBox="1">
            <a:spLocks/>
          </p:cNvSpPr>
          <p:nvPr/>
        </p:nvSpPr>
        <p:spPr>
          <a:xfrm>
            <a:off x="2298576" y="419296"/>
            <a:ext cx="4546848" cy="55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liable for VAT?</a:t>
            </a:r>
            <a:endParaRPr lang="fr-FR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229200"/>
          </a:xfrm>
        </p:spPr>
        <p:txBody>
          <a:bodyPr>
            <a:normAutofit lnSpcReduction="10000"/>
          </a:bodyPr>
          <a:lstStyle/>
          <a:p>
            <a:pPr marL="342900" lvl="1" indent="-342900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v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French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tax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code provides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three means in order to fight the carousel fraud:</a:t>
            </a:r>
          </a:p>
          <a:p>
            <a:pPr marL="685800" lvl="2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685800" lvl="2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Challenge of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exemption of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intra-EU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supplies made by a taxable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person if the supplier knew or should have known that the recipient does not have a real activity;</a:t>
            </a:r>
          </a:p>
          <a:p>
            <a:pPr marL="685800" lvl="2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685800" lvl="2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Challenge of the right to deduct VAT for the purchaser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if the taxable person who receives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goods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or services knew or should have known there was a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fraud;</a:t>
            </a:r>
          </a:p>
          <a:p>
            <a:pPr marL="685800" lvl="2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685800" lvl="2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VAT liability can be extended to the person who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receives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goods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or services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if it knew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or should have known there was a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fraud.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person is jointly and severally liable to pay the VAT with the person originally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liable for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VAT on this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transaction.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5" name="Rectangle 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7" name="Titre 3"/>
          <p:cNvSpPr txBox="1">
            <a:spLocks/>
          </p:cNvSpPr>
          <p:nvPr/>
        </p:nvSpPr>
        <p:spPr>
          <a:xfrm>
            <a:off x="2298576" y="419296"/>
            <a:ext cx="4546848" cy="55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liable for VAT?</a:t>
            </a:r>
            <a:endParaRPr lang="fr-FR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25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1008113"/>
          </a:xfrm>
        </p:spPr>
        <p:txBody>
          <a:bodyPr>
            <a:normAutofit/>
          </a:bodyPr>
          <a:lstStyle/>
          <a:p>
            <a:pPr marL="342900" lvl="1" indent="-342900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v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French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tax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code provides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three means in order to fight the carousel fraud:</a:t>
            </a:r>
          </a:p>
          <a:p>
            <a:pPr>
              <a:buNone/>
            </a:pPr>
            <a:endParaRPr lang="fr-FR" sz="3600" dirty="0"/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5" name="Rectangle 4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6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7" name="Titre 3"/>
          <p:cNvSpPr txBox="1">
            <a:spLocks/>
          </p:cNvSpPr>
          <p:nvPr/>
        </p:nvSpPr>
        <p:spPr>
          <a:xfrm>
            <a:off x="2298576" y="419296"/>
            <a:ext cx="4546848" cy="55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cap="small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liable for VAT?</a:t>
            </a:r>
            <a:endParaRPr lang="fr-FR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056" y="3918284"/>
            <a:ext cx="1951037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527" y="3897206"/>
            <a:ext cx="1951037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35" y="3803585"/>
            <a:ext cx="1445332" cy="159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Connecteur droit avec flèche 39"/>
          <p:cNvCxnSpPr/>
          <p:nvPr/>
        </p:nvCxnSpPr>
        <p:spPr>
          <a:xfrm flipV="1">
            <a:off x="4980063" y="5024298"/>
            <a:ext cx="2105951" cy="1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>
            <a:off x="1472775" y="5024192"/>
            <a:ext cx="2193682" cy="0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920276" y="4706954"/>
            <a:ext cx="271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106671" y="4522288"/>
            <a:ext cx="29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7603954" y="4522288"/>
            <a:ext cx="38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522076" y="5211304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Sale VAT free</a:t>
            </a: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7783270" y="3689820"/>
            <a:ext cx="1403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Deduction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of VAT</a:t>
            </a: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34" y="2902950"/>
            <a:ext cx="205263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" name="Connecteur droit avec flèche 47"/>
          <p:cNvCxnSpPr/>
          <p:nvPr/>
        </p:nvCxnSpPr>
        <p:spPr>
          <a:xfrm flipV="1">
            <a:off x="4260544" y="3321495"/>
            <a:ext cx="0" cy="79839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1874580" y="3604818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Paiement of VAT to </a:t>
            </a:r>
            <a:r>
              <a:rPr lang="fr-FR" sz="1600" dirty="0" err="1"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>
                <a:latin typeface="Times New Roman" pitchFamily="18" charset="0"/>
                <a:cs typeface="Times New Roman" pitchFamily="18" charset="0"/>
              </a:rPr>
              <a:t>authorities</a:t>
            </a:r>
            <a:endParaRPr lang="fr-FR" sz="1600" dirty="0"/>
          </a:p>
        </p:txBody>
      </p:sp>
      <p:sp>
        <p:nvSpPr>
          <p:cNvPr id="51" name="ZoneTexte 50"/>
          <p:cNvSpPr txBox="1"/>
          <p:nvPr/>
        </p:nvSpPr>
        <p:spPr>
          <a:xfrm>
            <a:off x="4716015" y="3643653"/>
            <a:ext cx="2685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Paiement of VAT to A</a:t>
            </a: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5037132" y="5204262"/>
            <a:ext cx="2043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Sale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VAT</a:t>
            </a: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Connecteur droit avec flèche 52"/>
          <p:cNvCxnSpPr/>
          <p:nvPr/>
        </p:nvCxnSpPr>
        <p:spPr>
          <a:xfrm>
            <a:off x="4860032" y="4111006"/>
            <a:ext cx="2193682" cy="0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e 53"/>
          <p:cNvGrpSpPr/>
          <p:nvPr/>
        </p:nvGrpSpPr>
        <p:grpSpPr>
          <a:xfrm>
            <a:off x="8009040" y="3690446"/>
            <a:ext cx="927408" cy="499147"/>
            <a:chOff x="8171910" y="5597708"/>
            <a:chExt cx="927408" cy="499147"/>
          </a:xfrm>
        </p:grpSpPr>
        <p:cxnSp>
          <p:nvCxnSpPr>
            <p:cNvPr id="55" name="Connecteur droit 54"/>
            <p:cNvCxnSpPr/>
            <p:nvPr/>
          </p:nvCxnSpPr>
          <p:spPr>
            <a:xfrm flipH="1">
              <a:off x="8171910" y="5597708"/>
              <a:ext cx="913422" cy="49070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>
              <a:off x="8230578" y="5597708"/>
              <a:ext cx="868740" cy="49914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 56"/>
          <p:cNvGrpSpPr/>
          <p:nvPr/>
        </p:nvGrpSpPr>
        <p:grpSpPr>
          <a:xfrm>
            <a:off x="1992662" y="5229421"/>
            <a:ext cx="1266583" cy="362645"/>
            <a:chOff x="1907704" y="6830897"/>
            <a:chExt cx="1266583" cy="362645"/>
          </a:xfrm>
        </p:grpSpPr>
        <p:cxnSp>
          <p:nvCxnSpPr>
            <p:cNvPr id="58" name="Connecteur droit 57"/>
            <p:cNvCxnSpPr/>
            <p:nvPr/>
          </p:nvCxnSpPr>
          <p:spPr>
            <a:xfrm flipV="1">
              <a:off x="1907704" y="6830897"/>
              <a:ext cx="1264342" cy="31751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 flipH="1" flipV="1">
              <a:off x="1907704" y="6830897"/>
              <a:ext cx="1266583" cy="36264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ZoneTexte 59"/>
          <p:cNvSpPr txBox="1"/>
          <p:nvPr/>
        </p:nvSpPr>
        <p:spPr>
          <a:xfrm>
            <a:off x="6588224" y="5556154"/>
            <a:ext cx="2555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jointly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severally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liable to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pay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VAT</a:t>
            </a:r>
            <a:endParaRPr lang="fr-F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" name="Image 60" descr="51781-macbook-pro-13pouces-a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595" y="4274595"/>
            <a:ext cx="1072559" cy="710570"/>
          </a:xfrm>
          <a:prstGeom prst="rect">
            <a:avLst/>
          </a:prstGeom>
        </p:spPr>
      </p:pic>
      <p:pic>
        <p:nvPicPr>
          <p:cNvPr id="62" name="Image 61" descr="51781-macbook-pro-13pouces-a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94" y="4274595"/>
            <a:ext cx="1072559" cy="710570"/>
          </a:xfrm>
          <a:prstGeom prst="rect">
            <a:avLst/>
          </a:prstGeom>
        </p:spPr>
      </p:pic>
      <p:grpSp>
        <p:nvGrpSpPr>
          <p:cNvPr id="35" name="Groupe 34"/>
          <p:cNvGrpSpPr/>
          <p:nvPr/>
        </p:nvGrpSpPr>
        <p:grpSpPr>
          <a:xfrm>
            <a:off x="3821225" y="3440371"/>
            <a:ext cx="864096" cy="399197"/>
            <a:chOff x="3923928" y="3795323"/>
            <a:chExt cx="864096" cy="399197"/>
          </a:xfrm>
        </p:grpSpPr>
        <p:cxnSp>
          <p:nvCxnSpPr>
            <p:cNvPr id="36" name="Connecteur droit 35"/>
            <p:cNvCxnSpPr/>
            <p:nvPr/>
          </p:nvCxnSpPr>
          <p:spPr>
            <a:xfrm flipV="1">
              <a:off x="3923928" y="3795323"/>
              <a:ext cx="864096" cy="3991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3923928" y="3795323"/>
              <a:ext cx="864096" cy="3991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725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1" y="1700808"/>
            <a:ext cx="9143998" cy="4558538"/>
          </a:xfrm>
        </p:spPr>
        <p:txBody>
          <a:bodyPr>
            <a:normAutofit fontScale="92500"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Principle of neutrality: 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VAT is a neutral tax, based on a principle of collection and subsequent 	deduction.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input VAT: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VAT incurred by the supplier,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or its own acquisitions made in the framework of its economic activity,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  Which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invoiced by its own suppliers.</a:t>
            </a:r>
          </a:p>
          <a:p>
            <a:pPr lvl="2" algn="just">
              <a:buClr>
                <a:schemeClr val="accent1">
                  <a:lumMod val="60000"/>
                  <a:lumOff val="40000"/>
                </a:schemeClr>
              </a:buClr>
              <a:buFont typeface="Courier New"/>
              <a:buChar char="o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output VAT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VAT invoiced to the customers by the supplier.</a:t>
            </a:r>
          </a:p>
          <a:p>
            <a:pPr marL="0" indent="0" algn="just">
              <a:buNone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2400" b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2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400600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utput VAT:  </a:t>
            </a:r>
          </a:p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5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the taxable basis?</a:t>
            </a:r>
          </a:p>
          <a:p>
            <a:pPr lvl="2" algn="just"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taxable basis is the consideration received by the supplier/provider from the purchaser;</a:t>
            </a:r>
          </a:p>
          <a:p>
            <a:pPr lvl="2" algn="just"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Subsidies directly linked to the price and paid by a third party are included in the taxable basis;</a:t>
            </a:r>
          </a:p>
          <a:p>
            <a:pPr lvl="2" algn="just"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Some elements are excluded from the taxable basis (price reductions in all their form for example).</a:t>
            </a:r>
          </a:p>
          <a:p>
            <a:pPr lvl="2" algn="just">
              <a:buClr>
                <a:schemeClr val="accent1"/>
              </a:buClr>
              <a:buFont typeface="Wingdings" pitchFamily="2" charset="2"/>
              <a:buChar char="Ø"/>
            </a:pPr>
            <a:endParaRPr lang="en-US" sz="5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amount of VAT is due?</a:t>
            </a:r>
          </a:p>
          <a:p>
            <a:pPr lvl="2" algn="just"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Due VAT = basis x rate</a:t>
            </a:r>
          </a:p>
          <a:p>
            <a:pPr lvl="2" algn="just"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Rates applicable as from 1/1/14:</a:t>
            </a:r>
          </a:p>
          <a:p>
            <a:pPr lvl="3" algn="just">
              <a:buClr>
                <a:schemeClr val="accent1"/>
              </a:buClr>
              <a:buFont typeface="Courier New" pitchFamily="49" charset="0"/>
              <a:buChar char="o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Regular rate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……………………………………….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20%</a:t>
            </a:r>
          </a:p>
          <a:p>
            <a:pPr lvl="3" algn="just">
              <a:buClr>
                <a:schemeClr val="accent1"/>
              </a:buClr>
              <a:buFont typeface="Courier New" pitchFamily="49" charset="0"/>
              <a:buChar char="o"/>
            </a:pP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educed rate (bare necessities)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…………………...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5%</a:t>
            </a:r>
          </a:p>
          <a:p>
            <a:pPr lvl="3" algn="just">
              <a:buClr>
                <a:schemeClr val="accent1"/>
              </a:buClr>
              <a:buFont typeface="Courier New" pitchFamily="49" charset="0"/>
              <a:buChar char="o"/>
            </a:pP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ntermediary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rate (selected operations)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…………...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10%</a:t>
            </a:r>
          </a:p>
          <a:p>
            <a:pPr lvl="3" algn="just">
              <a:buClr>
                <a:schemeClr val="accent1"/>
              </a:buClr>
              <a:buFont typeface="Courier New" pitchFamily="49" charset="0"/>
              <a:buChar char="o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Ultra-reduced rate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………………………………....2.10%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3" algn="just">
              <a:buClr>
                <a:schemeClr val="accent1"/>
              </a:buClr>
              <a:buFont typeface="Arial" pitchFamily="34" charset="0"/>
              <a:buChar char="•"/>
            </a:pP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 algn="just">
              <a:buClr>
                <a:schemeClr val="accent1"/>
              </a:buClr>
              <a:buFont typeface="Wingdings" pitchFamily="2" charset="2"/>
              <a:buChar char="Ø"/>
            </a:pP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n-US" sz="2400" b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8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43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4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320480"/>
          </a:xfrm>
        </p:spPr>
        <p:txBody>
          <a:bodyPr>
            <a:normAutofit fontScale="92500"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Input VAT: 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so far as the goods and services are used for the purposes of the taxed transactions of a taxable person, the taxable person shall be entitled,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deduct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input VAT from the output VAT.</a:t>
            </a:r>
          </a:p>
          <a:p>
            <a:pPr lvl="1" algn="just">
              <a:buClr>
                <a:schemeClr val="accent1"/>
              </a:buClr>
              <a:buFont typeface="Wingdings" pitchFamily="2" charset="2"/>
              <a:buChar char="Ø"/>
            </a:pPr>
            <a:endParaRPr lang="en-U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/>
              </a:buClr>
              <a:buFont typeface="Wingdings" pitchFamily="2" charset="2"/>
              <a:buChar char="Ø"/>
            </a:pPr>
            <a:endParaRPr lang="en-U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to benefit from the right to deduct VAT:</a:t>
            </a: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Realization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taxable operations 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equivalent;</a:t>
            </a: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trictly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professional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expenses;</a:t>
            </a:r>
          </a:p>
          <a:p>
            <a:pPr lvl="1" algn="just">
              <a:buClr>
                <a:schemeClr val="accent1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Expenses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allocated to taxable operations 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equivalent.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51781-macbook-pro-13pouces-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470" y="1747410"/>
            <a:ext cx="665819" cy="441105"/>
          </a:xfrm>
          <a:prstGeom prst="rect">
            <a:avLst/>
          </a:prstGeom>
        </p:spPr>
      </p:pic>
      <p:sp>
        <p:nvSpPr>
          <p:cNvPr id="19" name="Espace réservé du contenu 2"/>
          <p:cNvSpPr txBox="1">
            <a:spLocks/>
          </p:cNvSpPr>
          <p:nvPr/>
        </p:nvSpPr>
        <p:spPr>
          <a:xfrm>
            <a:off x="179512" y="1052736"/>
            <a:ext cx="9144000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Illustration:</a:t>
            </a: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buClr>
                <a:schemeClr val="accent1"/>
              </a:buClr>
              <a:buNone/>
            </a:pPr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buClr>
                <a:schemeClr val="accent1"/>
              </a:buCl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Three conditions 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benefit from the right to deduct VAT:</a:t>
            </a:r>
          </a:p>
          <a:p>
            <a:pPr lvl="1" algn="just">
              <a:buClr>
                <a:schemeClr val="accent1"/>
              </a:buClr>
              <a:buFont typeface="Wingdings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Realization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taxable operations 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= Yes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/>
              </a:buClr>
              <a:buFont typeface="Wingdings" charset="2"/>
              <a:buChar char="q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trictly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professional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expenses = Yes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/>
              </a:buClr>
              <a:buFont typeface="Wingdings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Expenses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allocated to taxable operations 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= Yes</a:t>
            </a:r>
          </a:p>
          <a:p>
            <a:pPr marL="0" indent="0" algn="ctr">
              <a:buClr>
                <a:schemeClr val="accent1"/>
              </a:buClr>
              <a:buNone/>
            </a:pPr>
            <a:endParaRPr lang="en-US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Clr>
                <a:schemeClr val="accent1"/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Complete right to deduct the input VAT</a:t>
            </a:r>
          </a:p>
          <a:p>
            <a:pPr marL="0" indent="0" algn="ctr">
              <a:buClr>
                <a:schemeClr val="accent1"/>
              </a:buCl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Clr>
                <a:schemeClr val="accent1"/>
              </a:buClr>
              <a:buNone/>
            </a:pPr>
            <a:r>
              <a:rPr lang="en-US" sz="2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€300 - €200 = €100 of VAT to be paid to the tax authorities</a:t>
            </a:r>
            <a:endParaRPr lang="en-US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9" name="Image 8" descr="walmart-logo.jpg"/>
          <p:cNvPicPr>
            <a:picLocks noChangeAspect="1"/>
          </p:cNvPicPr>
          <p:nvPr/>
        </p:nvPicPr>
        <p:blipFill>
          <a:blip r:embed="rId6" cstate="print"/>
          <a:srcRect l="101" t="24480" r="2402" b="20064"/>
          <a:stretch>
            <a:fillRect/>
          </a:stretch>
        </p:blipFill>
        <p:spPr bwMode="auto">
          <a:xfrm>
            <a:off x="3419872" y="1828478"/>
            <a:ext cx="168661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259632" y="2448719"/>
            <a:ext cx="2664296" cy="83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Input VAT:</a:t>
            </a:r>
          </a:p>
          <a:p>
            <a:pPr algn="ctr"/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€1000 x 20% = €200 </a:t>
            </a:r>
            <a:endParaRPr lang="fr-FR" sz="2200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8435" name="Connecteur droit avec flèche 18434"/>
          <p:cNvCxnSpPr/>
          <p:nvPr/>
        </p:nvCxnSpPr>
        <p:spPr>
          <a:xfrm flipV="1">
            <a:off x="2051720" y="2260526"/>
            <a:ext cx="1188640" cy="90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860032" y="2448719"/>
            <a:ext cx="2592288" cy="83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Output VAT:</a:t>
            </a:r>
          </a:p>
          <a:p>
            <a:pPr algn="ctr"/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€1500 </a:t>
            </a:r>
            <a:r>
              <a:rPr lang="fr-FR" sz="2200" b="1" dirty="0">
                <a:solidFill>
                  <a:schemeClr val="tx1"/>
                </a:solidFill>
                <a:latin typeface="Times New Roman"/>
                <a:cs typeface="Times New Roman"/>
              </a:rPr>
              <a:t>x </a:t>
            </a:r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20% = €300 </a:t>
            </a:r>
            <a:endParaRPr lang="fr-FR" sz="2200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7" name="Connecteur droit avec flèche 46"/>
          <p:cNvCxnSpPr/>
          <p:nvPr/>
        </p:nvCxnSpPr>
        <p:spPr>
          <a:xfrm>
            <a:off x="5508104" y="2269585"/>
            <a:ext cx="1440160" cy="72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0" descr="https://encrypted-tbn1.gstatic.com/images?q=tbn:ANd9GcTOBiQl2FHzJLq_KWoQf0nRVHT2X5xCbzPOQQpy4EpmayXWfHk-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8848"/>
            <a:ext cx="553838" cy="67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51781-macbook-pro-13pouces-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45" y="1747409"/>
            <a:ext cx="665821" cy="441106"/>
          </a:xfrm>
          <a:prstGeom prst="rect">
            <a:avLst/>
          </a:prstGeom>
        </p:spPr>
      </p:pic>
      <p:pic>
        <p:nvPicPr>
          <p:cNvPr id="20" name="Image 19" descr="aa049887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73" y="1658464"/>
            <a:ext cx="337494" cy="106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15591E-6 L 0.13924 0.0030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2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15591E-6 L 0.18229 0.0030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320480"/>
          </a:xfrm>
        </p:spPr>
        <p:txBody>
          <a:bodyPr>
            <a:norm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On principle,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he input VAT which is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totally and directly linked to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taxable activity is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deductible.</a:t>
            </a:r>
          </a:p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some cases, it’s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impossible to determine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precisely the VAT which is totally and directly linked to a taxable activity.</a:t>
            </a:r>
          </a:p>
          <a:p>
            <a:pPr marL="0" indent="0" algn="just">
              <a:buClr>
                <a:schemeClr val="accent1">
                  <a:lumMod val="60000"/>
                  <a:lumOff val="40000"/>
                </a:schemeClr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 a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key of allocation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has to be determined, 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basis of the use made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goods and services for taxable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operations.</a:t>
            </a:r>
            <a:endParaRPr lang="fr-FR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/>
              </a:buClr>
              <a:buFont typeface="Wingdings" pitchFamily="2" charset="2"/>
              <a:buChar char="Ø"/>
            </a:pPr>
            <a:endParaRPr lang="en-U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79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contenu 2"/>
          <p:cNvSpPr txBox="1">
            <a:spLocks/>
          </p:cNvSpPr>
          <p:nvPr/>
        </p:nvSpPr>
        <p:spPr>
          <a:xfrm>
            <a:off x="179512" y="1052736"/>
            <a:ext cx="9144000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Illustration:</a:t>
            </a: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buClr>
                <a:schemeClr val="accent1"/>
              </a:buClr>
              <a:buNone/>
            </a:pPr>
            <a:endParaRPr lang="en-US" sz="800" b="1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buClr>
                <a:schemeClr val="accent1"/>
              </a:buCl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Three conditions 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benefit from the right to deduct VAT:</a:t>
            </a:r>
          </a:p>
          <a:p>
            <a:pPr lvl="1" algn="just">
              <a:buClr>
                <a:schemeClr val="accent1"/>
              </a:buClr>
              <a:buFont typeface="Wingdings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Realization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taxable operations 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= Yes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/>
              </a:buClr>
              <a:buFont typeface="Wingdings" charset="2"/>
              <a:buChar char="q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trictly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professional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expenses = Yes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Clr>
                <a:schemeClr val="accent1"/>
              </a:buClr>
              <a:buFont typeface="Wingdings" charset="2"/>
              <a:buChar char="q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Expenses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allocated to taxable operations 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= Yes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up to 50%</a:t>
            </a:r>
          </a:p>
          <a:p>
            <a:pPr marL="0" indent="0" algn="ctr">
              <a:buClr>
                <a:schemeClr val="accent1"/>
              </a:buClr>
              <a:buNone/>
            </a:pPr>
            <a:endParaRPr lang="en-US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Clr>
                <a:schemeClr val="accent1"/>
              </a:buCl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Right to deduct the input VAT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up to 50%</a:t>
            </a:r>
          </a:p>
          <a:p>
            <a:pPr marL="0" indent="0" algn="ctr">
              <a:buClr>
                <a:schemeClr val="accent1"/>
              </a:buClr>
              <a:buNone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Clr>
                <a:schemeClr val="accent1"/>
              </a:buClr>
              <a:buNone/>
            </a:pPr>
            <a:r>
              <a:rPr lang="en-US" sz="2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€100 of VAT to be paid to the tax authorities</a:t>
            </a:r>
            <a:endParaRPr lang="en-US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9" name="Image 8" descr="walmart-logo.jpg"/>
          <p:cNvPicPr>
            <a:picLocks noChangeAspect="1"/>
          </p:cNvPicPr>
          <p:nvPr/>
        </p:nvPicPr>
        <p:blipFill>
          <a:blip r:embed="rId5" cstate="print"/>
          <a:srcRect l="101" t="24480" r="2402" b="20064"/>
          <a:stretch>
            <a:fillRect/>
          </a:stretch>
        </p:blipFill>
        <p:spPr bwMode="auto">
          <a:xfrm>
            <a:off x="3276133" y="1849714"/>
            <a:ext cx="168661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259632" y="2448719"/>
            <a:ext cx="2522020" cy="83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Input VAT:</a:t>
            </a:r>
          </a:p>
          <a:p>
            <a:pPr algn="ctr"/>
            <a:r>
              <a:rPr lang="fr-FR" sz="2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€1000 x 20%= €200 </a:t>
            </a:r>
            <a:endParaRPr lang="fr-FR" sz="2200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8435" name="Connecteur droit avec flèche 18434"/>
          <p:cNvCxnSpPr/>
          <p:nvPr/>
        </p:nvCxnSpPr>
        <p:spPr>
          <a:xfrm flipV="1">
            <a:off x="1926322" y="2287557"/>
            <a:ext cx="1188640" cy="90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50467"/>
            <a:ext cx="1376536" cy="105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733" y="2408929"/>
            <a:ext cx="1178190" cy="11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 flipV="1">
            <a:off x="4962746" y="1686909"/>
            <a:ext cx="1000596" cy="3254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5004818" y="2296615"/>
            <a:ext cx="1007342" cy="372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4962746" y="145914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50%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962746" y="254000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50%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0" descr="https://encrypted-tbn1.gstatic.com/images?q=tbn:ANd9GcTOBiQl2FHzJLq_KWoQf0nRVHT2X5xCbzPOQQpy4EpmayXWfHk-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70084"/>
            <a:ext cx="553838" cy="67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 descr="51781-macbook-pro-13pouces-a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454" y="1795606"/>
            <a:ext cx="665821" cy="44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1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3065E-6 L 0.14723 -0.003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61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4437112"/>
          </a:xfrm>
        </p:spPr>
        <p:txBody>
          <a:bodyPr>
            <a:normAutofit/>
          </a:bodyPr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fr-FR" sz="2800" b="1" u="sng" dirty="0" err="1">
                <a:latin typeface="Times New Roman" pitchFamily="18" charset="0"/>
                <a:cs typeface="Times New Roman" pitchFamily="18" charset="0"/>
              </a:rPr>
              <a:t>Adjustment</a:t>
            </a:r>
            <a:r>
              <a:rPr lang="fr-FR" sz="2800" b="1" u="sng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fr-FR" sz="2800" b="1" u="sng" dirty="0" err="1" smtClean="0">
                <a:latin typeface="Times New Roman" pitchFamily="18" charset="0"/>
                <a:cs typeface="Times New Roman" pitchFamily="18" charset="0"/>
              </a:rPr>
              <a:t>deductions</a:t>
            </a: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fr-FR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725488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There is a period during which the right to deduct VAT has to be monitored according to the allocation key - this period is called period of regularization.</a:t>
            </a:r>
          </a:p>
          <a:p>
            <a:pPr marL="725488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725488"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If the allocation is modified during the period of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regularization,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initial deduction shall be adjusted where it is higher or lower than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one to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which the taxable person was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entitled.</a:t>
            </a:r>
            <a:endParaRPr lang="fr-FR" sz="2200" dirty="0">
              <a:latin typeface="Times New Roman" pitchFamily="18" charset="0"/>
              <a:cs typeface="Times New Roman" pitchFamily="18" charset="0"/>
            </a:endParaRPr>
          </a:p>
          <a:p>
            <a:pPr marL="725488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725488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725488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fr-FR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fr-FR" sz="24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4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 descr="51781-macbook-pro-13pouces-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21" y="2127260"/>
            <a:ext cx="1036041" cy="686377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5010" y="2147284"/>
            <a:ext cx="1358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Purchase in 2011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38120" y="4123208"/>
            <a:ext cx="117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2012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84301" y="606298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2013</a:t>
            </a:r>
          </a:p>
          <a:p>
            <a:pPr algn="ctr"/>
            <a:endParaRPr 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2555777" y="2084984"/>
            <a:ext cx="234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Allocation for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50%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taxable operations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183882" y="1807983"/>
            <a:ext cx="4120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Proportional deduction = 0.5</a:t>
            </a:r>
          </a:p>
          <a:p>
            <a:pPr marL="285750" indent="-285750">
              <a:buFont typeface="Wingdings"/>
              <a:buChar char="è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Deduction of 50% of the input </a:t>
            </a:r>
            <a:r>
              <a:rPr lang="en-US" sz="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VAT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0.5 x initial VAT (€200)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€100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555776" y="3942461"/>
            <a:ext cx="234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Allocation for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62%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taxable operations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183882" y="3610607"/>
            <a:ext cx="3703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Proportional deduction = 0.62</a:t>
            </a:r>
          </a:p>
          <a:p>
            <a:pPr marL="285750" indent="-285750">
              <a:buFont typeface="Wingdings"/>
              <a:buChar char="è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Additional deduction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0.12 x (initial VAT / 5)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€4.8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555777" y="5903813"/>
            <a:ext cx="234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Allocation for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taxable operations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292080" y="5647487"/>
            <a:ext cx="38836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Proportional deduction = 0.20</a:t>
            </a:r>
          </a:p>
          <a:p>
            <a:pPr marL="285750" indent="-285750">
              <a:buFont typeface="Wingdings"/>
              <a:buChar char="è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Putting back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0.3 x (initial VAT / 5)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 €12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Flèche droite 25"/>
          <p:cNvSpPr/>
          <p:nvPr/>
        </p:nvSpPr>
        <p:spPr>
          <a:xfrm>
            <a:off x="4782628" y="2172778"/>
            <a:ext cx="436842" cy="31834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40" name="Rectangle 39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41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3" name="Flèche droite 32"/>
          <p:cNvSpPr/>
          <p:nvPr/>
        </p:nvSpPr>
        <p:spPr>
          <a:xfrm>
            <a:off x="4782628" y="4051601"/>
            <a:ext cx="436842" cy="318343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èche droite 33"/>
          <p:cNvSpPr/>
          <p:nvPr/>
        </p:nvSpPr>
        <p:spPr>
          <a:xfrm>
            <a:off x="4782628" y="6067808"/>
            <a:ext cx="436842" cy="31834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Image 36" descr="51781-macbook-pro-13pouces-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21" y="5883790"/>
            <a:ext cx="1036041" cy="686377"/>
          </a:xfrm>
          <a:prstGeom prst="rect">
            <a:avLst/>
          </a:prstGeom>
        </p:spPr>
      </p:pic>
      <p:pic>
        <p:nvPicPr>
          <p:cNvPr id="43" name="Image 42" descr="51781-macbook-pro-13pouces-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21" y="3964685"/>
            <a:ext cx="1036041" cy="686377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35496" y="1232015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 Annual adjustment of deductions: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0054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2" grpId="0"/>
      <p:bldP spid="26" grpId="0" animBg="1"/>
      <p:bldP spid="33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437112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When is the VAT declared and paid?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Monthly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quarterly or annual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returns depending on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turnover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strike="sngStrike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return has to be sent to the tax authorities during 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month after the due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date.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Balance payment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(output VAT – input VAT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 at the time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of submission of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return.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82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Espace réservé du contenu 2"/>
          <p:cNvSpPr>
            <a:spLocks noGrp="1"/>
          </p:cNvSpPr>
          <p:nvPr>
            <p:ph idx="1"/>
          </p:nvPr>
        </p:nvSpPr>
        <p:spPr>
          <a:xfrm>
            <a:off x="0" y="2065068"/>
            <a:ext cx="9144000" cy="864096"/>
          </a:xfrm>
        </p:spPr>
        <p:txBody>
          <a:bodyPr>
            <a:normAutofit/>
          </a:bodyPr>
          <a:lstStyle/>
          <a:p>
            <a:pPr algn="ctr">
              <a:buClr>
                <a:schemeClr val="accent1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n-US" sz="4400" cap="small" dirty="0" smtClean="0">
                <a:latin typeface="Times New Roman" pitchFamily="18" charset="0"/>
                <a:cs typeface="Times New Roman" pitchFamily="18" charset="0"/>
              </a:rPr>
              <a:t> Some Questions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grpSp>
        <p:nvGrpSpPr>
          <p:cNvPr id="2" name="Groupe 13"/>
          <p:cNvGrpSpPr/>
          <p:nvPr/>
        </p:nvGrpSpPr>
        <p:grpSpPr>
          <a:xfrm>
            <a:off x="0" y="76200"/>
            <a:ext cx="9144000" cy="1200142"/>
            <a:chOff x="0" y="76200"/>
            <a:chExt cx="9144000" cy="1200142"/>
          </a:xfrm>
          <a:gradFill>
            <a:gsLst>
              <a:gs pos="3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</p:grpSpPr>
        <p:sp>
          <p:nvSpPr>
            <p:cNvPr id="11" name="Rectangle 10"/>
            <p:cNvSpPr/>
            <p:nvPr/>
          </p:nvSpPr>
          <p:spPr>
            <a:xfrm>
              <a:off x="0" y="303213"/>
              <a:ext cx="9144000" cy="792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pic>
          <p:nvPicPr>
            <p:cNvPr id="12" name="Picture 2" descr="http://cle-beaulieu.univ-rennes1.fr/zfiles/1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02537" y="438944"/>
              <a:ext cx="1627163" cy="83739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70" y="76200"/>
              <a:ext cx="1672968" cy="957958"/>
            </a:xfrm>
            <a:prstGeom prst="rect">
              <a:avLst/>
            </a:prstGeom>
            <a:grp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itre 3"/>
          <p:cNvSpPr txBox="1">
            <a:spLocks/>
          </p:cNvSpPr>
          <p:nvPr/>
        </p:nvSpPr>
        <p:spPr>
          <a:xfrm>
            <a:off x="2060104" y="298748"/>
            <a:ext cx="532859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sm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to determine the VAT?</a:t>
            </a:r>
            <a:endParaRPr lang="en-US" sz="2400" b="1" cap="small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2c.ac-lille.fr/debussy-courrieres/cdi/images/question_clipart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2924944"/>
            <a:ext cx="1554882" cy="3776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982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1115616" y="4121785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Thank</a:t>
            </a: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you</a:t>
            </a: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for </a:t>
            </a:r>
            <a:r>
              <a:rPr lang="fr-F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your</a:t>
            </a: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attention, </a:t>
            </a:r>
            <a:r>
              <a:rPr lang="fr-F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your</a:t>
            </a: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invitation and </a:t>
            </a:r>
            <a:r>
              <a:rPr lang="fr-F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your</a:t>
            </a:r>
            <a:r>
              <a:rPr lang="fr-FR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warm </a:t>
            </a:r>
            <a:r>
              <a:rPr lang="fr-FR" sz="4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welcome</a:t>
            </a:r>
            <a:endParaRPr lang="fr-FR" sz="4000" b="1" dirty="0" smtClean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" name="Groupe 12"/>
          <p:cNvGrpSpPr/>
          <p:nvPr/>
        </p:nvGrpSpPr>
        <p:grpSpPr>
          <a:xfrm>
            <a:off x="109172" y="0"/>
            <a:ext cx="618978" cy="6858000"/>
            <a:chOff x="179512" y="0"/>
            <a:chExt cx="618978" cy="68580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2" name="Rectangle 11"/>
            <p:cNvSpPr/>
            <p:nvPr/>
          </p:nvSpPr>
          <p:spPr>
            <a:xfrm>
              <a:off x="179512" y="0"/>
              <a:ext cx="618978" cy="4293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9512" y="2564904"/>
              <a:ext cx="618978" cy="429309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620688"/>
            <a:ext cx="9144000" cy="19442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2" descr="http://cle-beaulieu.univ-rennes1.fr/zfiles/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9" y="335322"/>
            <a:ext cx="3096344" cy="1581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65398"/>
            <a:ext cx="351666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newyorklaw-logo1.jp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44824"/>
            <a:ext cx="3086524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9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02852"/>
            <a:ext cx="9144000" cy="5862452"/>
          </a:xfrm>
          <a:prstGeom prst="rect">
            <a:avLst/>
          </a:prstGeom>
          <a:gradFill>
            <a:gsLst>
              <a:gs pos="12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http://cle-beaulieu.univ-rennes1.fr/zfiles/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5454" y="4625000"/>
            <a:ext cx="4395506" cy="2260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128" y="159030"/>
            <a:ext cx="5544616" cy="3178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oneTexte 11"/>
          <p:cNvSpPr txBox="1"/>
          <p:nvPr/>
        </p:nvSpPr>
        <p:spPr>
          <a:xfrm>
            <a:off x="251520" y="3717032"/>
            <a:ext cx="5184576" cy="1661993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Université Rennes 1</a:t>
            </a:r>
          </a:p>
          <a:p>
            <a:r>
              <a:rPr lang="fr-FR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Master II DFA 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adeefr.asso.univ-rennes1.fr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 rue Jean Macé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35 000 Rennes</a:t>
            </a:r>
            <a:endParaRPr lang="fr-FR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9" descr="newyorklaw-logo1.jp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88" y="2680784"/>
            <a:ext cx="3086524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2226</Words>
  <Application>Microsoft Office PowerPoint</Application>
  <PresentationFormat>Affichage à l'écran (4:3)</PresentationFormat>
  <Paragraphs>421</Paragraphs>
  <Slides>37</Slides>
  <Notes>28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Thème Office</vt:lpstr>
      <vt:lpstr>Présentation PowerPoint</vt:lpstr>
      <vt:lpstr>Introduction</vt:lpstr>
      <vt:lpstr>Summary</vt:lpstr>
      <vt:lpstr> Who is a taxable person for VAT purposes ?</vt:lpstr>
      <vt:lpstr> Who is a taxable person for VAT purposes ?</vt:lpstr>
      <vt:lpstr>Présentation PowerPoint</vt:lpstr>
      <vt:lpstr> Who is a taxable person for VAT purposes ?</vt:lpstr>
      <vt:lpstr>What type of transaction is supplied ?</vt:lpstr>
      <vt:lpstr>Présentation PowerPoint</vt:lpstr>
      <vt:lpstr>Présentation PowerPoint</vt:lpstr>
      <vt:lpstr>Where does the taxation take place ?</vt:lpstr>
      <vt:lpstr>Where does the taxation take place ?</vt:lpstr>
      <vt:lpstr>Where does the taxation take place ?</vt:lpstr>
      <vt:lpstr>Is there an exemption?</vt:lpstr>
      <vt:lpstr>Présentation PowerPoint</vt:lpstr>
      <vt:lpstr>Présentation PowerPoint</vt:lpstr>
      <vt:lpstr>Is there an exemption?</vt:lpstr>
      <vt:lpstr>Présentation PowerPoint</vt:lpstr>
      <vt:lpstr>Is there an exemption?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FDI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FDI</dc:creator>
  <cp:lastModifiedBy>Brice</cp:lastModifiedBy>
  <cp:revision>193</cp:revision>
  <dcterms:created xsi:type="dcterms:W3CDTF">2013-06-04T15:33:01Z</dcterms:created>
  <dcterms:modified xsi:type="dcterms:W3CDTF">2013-06-23T20:27:44Z</dcterms:modified>
</cp:coreProperties>
</file>